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6"/>
  </p:notesMasterIdLst>
  <p:sldIdLst>
    <p:sldId id="256" r:id="rId2"/>
    <p:sldId id="257" r:id="rId3"/>
    <p:sldId id="258" r:id="rId4"/>
    <p:sldId id="262" r:id="rId5"/>
    <p:sldId id="264" r:id="rId6"/>
    <p:sldId id="265" r:id="rId7"/>
    <p:sldId id="267" r:id="rId8"/>
    <p:sldId id="266" r:id="rId9"/>
    <p:sldId id="269" r:id="rId10"/>
    <p:sldId id="270" r:id="rId11"/>
    <p:sldId id="271" r:id="rId12"/>
    <p:sldId id="272" r:id="rId13"/>
    <p:sldId id="278" r:id="rId14"/>
    <p:sldId id="275" r:id="rId15"/>
    <p:sldId id="283" r:id="rId16"/>
    <p:sldId id="273" r:id="rId17"/>
    <p:sldId id="284" r:id="rId18"/>
    <p:sldId id="285" r:id="rId19"/>
    <p:sldId id="289" r:id="rId20"/>
    <p:sldId id="288" r:id="rId21"/>
    <p:sldId id="290" r:id="rId22"/>
    <p:sldId id="293" r:id="rId23"/>
    <p:sldId id="291" r:id="rId24"/>
    <p:sldId id="292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14690D-FF35-4541-B9D8-625A99E6392D}" type="datetimeFigureOut">
              <a:rPr lang="bg-BG" smtClean="0"/>
              <a:pPr/>
              <a:t>19.5.2020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5C9E41-FB37-4AA5-9DEE-2435A5376A80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3</a:t>
            </a:fld>
            <a:endParaRPr lang="bg-B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4</a:t>
            </a:fld>
            <a:endParaRPr lang="bg-B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6</a:t>
            </a:fld>
            <a:endParaRPr lang="bg-B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15</a:t>
            </a:fld>
            <a:endParaRPr lang="bg-B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16</a:t>
            </a:fld>
            <a:endParaRPr lang="bg-B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5C9E41-FB37-4AA5-9DEE-2435A5376A80}" type="slidenum">
              <a:rPr lang="bg-BG" smtClean="0"/>
              <a:pPr/>
              <a:t>23</a:t>
            </a:fld>
            <a:endParaRPr lang="bg-B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&#1057;&#1074;&#1077;&#1097;&#1077;&#1085;&#1072;&#1090;&#1072;_&#1072;&#1079;&#1073;&#1091;&#1082;&#1072;_-_&#1055;&#1083;&#1072;&#1084;&#1077;&#1085;_&#1052;&#1080;&#1088;&#1103;&#1085;&#1086;&#1074;%5bBestVideoConverter.net%5d.mp4" TargetMode="External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hyperlink" Target="https://youtu.be/zNewkXLEBgU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hyperlink" Target="https://youtu.be/C06V0fJq3uw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b8kCdr58W7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6.jpe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95399"/>
          </a:xfrm>
        </p:spPr>
        <p:txBody>
          <a:bodyPr>
            <a:normAutofit fontScale="90000"/>
          </a:bodyPr>
          <a:lstStyle/>
          <a:p>
            <a:r>
              <a:rPr lang="bg-BG" smtClean="0">
                <a:solidFill>
                  <a:schemeClr val="bg2">
                    <a:lumMod val="90000"/>
                  </a:schemeClr>
                </a:solidFill>
                <a:latin typeface="Bukyvede" pitchFamily="2" charset="-52"/>
              </a:rPr>
              <a:t>24 МАЙ - </a:t>
            </a:r>
            <a:r>
              <a:rPr lang="bg-BG" dirty="0" smtClean="0">
                <a:solidFill>
                  <a:schemeClr val="bg2">
                    <a:lumMod val="90000"/>
                  </a:schemeClr>
                </a:solidFill>
                <a:latin typeface="Bukyvede" pitchFamily="2" charset="-52"/>
              </a:rPr>
              <a:t>ДЕН НА СЛАВЯНСКАТА ПИСМЕНОСТ И КУЛТУРА</a:t>
            </a:r>
            <a:endParaRPr lang="bg-BG" dirty="0">
              <a:solidFill>
                <a:schemeClr val="bg2">
                  <a:lumMod val="90000"/>
                </a:schemeClr>
              </a:solidFill>
              <a:latin typeface="Bukyvede" pitchFamily="2" charset="-5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981200"/>
            <a:ext cx="6400800" cy="3657600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1026" name="Picture 2" descr="C:\Users\CCC\Desktop\24 май\портрет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1981200"/>
            <a:ext cx="6781800" cy="38147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b="1" dirty="0" smtClean="0">
                <a:latin typeface="Bukyvede" pitchFamily="2" charset="-52"/>
              </a:rPr>
              <a:t>НА ТОЗИ ДЕН</a:t>
            </a:r>
            <a:endParaRPr lang="bg-BG" sz="4000" b="1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bg-BG" sz="2400" dirty="0" smtClean="0"/>
              <a:t>    </a:t>
            </a:r>
            <a:r>
              <a:rPr lang="bg-BG" sz="2400" i="1" dirty="0" smtClean="0"/>
              <a:t>Честваме националния </a:t>
            </a:r>
            <a:r>
              <a:rPr lang="bg-BG" sz="2400" i="1" dirty="0"/>
              <a:t>празник на просветата и културата на славянската писменост. На 24 май в България се отбелязва създаването на глаголицата от солунските братя Kирил и Методий. Културното наследство, което те оставят, от векове наред се съхранява и почита в нашата страна. Празникът 24 май трябва да кара всеки българин да се чувства горд, защото показва, че и „ние сме дали нещо на света” и сме съхранили единайсетвековна писменост. Благодарение на нея внасяме многообразие в европейската култура. Днешният празник – 24 май е празникът с най-дълга традиция, която датира повече от 200 </a:t>
            </a:r>
            <a:r>
              <a:rPr lang="bg-BG" sz="2400" i="1" dirty="0" smtClean="0"/>
              <a:t>години, а по някои източници още от 12. век.</a:t>
            </a:r>
            <a:endParaRPr lang="bg-BG" sz="2400" i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Преди Кирил и Методий</a:t>
            </a:r>
            <a:endParaRPr lang="bg-BG" sz="4000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000" dirty="0" smtClean="0">
                <a:latin typeface="Bukyvede" pitchFamily="2" charset="-52"/>
              </a:rPr>
              <a:t>     </a:t>
            </a:r>
            <a:r>
              <a:rPr lang="ru-RU" sz="2000" dirty="0" smtClean="0">
                <a:latin typeface="Bukyvede" pitchFamily="2" charset="-52"/>
              </a:rPr>
              <a:t>Прочее преди славяните нямаха книги, но бидейки езичници, четяха и гадаеха с черти и резки. </a:t>
            </a:r>
          </a:p>
          <a:p>
            <a:pPr>
              <a:buNone/>
            </a:pPr>
            <a:r>
              <a:rPr lang="en-US" sz="2000" dirty="0" smtClean="0">
                <a:latin typeface="Bukyvede" pitchFamily="2" charset="-52"/>
              </a:rPr>
              <a:t>     </a:t>
            </a:r>
            <a:r>
              <a:rPr lang="ru-RU" sz="2000" dirty="0" smtClean="0">
                <a:latin typeface="Bukyvede" pitchFamily="2" charset="-52"/>
              </a:rPr>
              <a:t>Когато се кръстиха, бяха принудени [да пишат] славянската реч с римски и с гръцки букви без устроение. Но как може да се пише добре с гръцки букви: БОГЪ или ЖИВОТЪ, или ДЗѢЛО, или ЦРЬК</a:t>
            </a:r>
            <a:r>
              <a:rPr lang="en-US" sz="2000" dirty="0" smtClean="0">
                <a:latin typeface="Bukyvede" pitchFamily="2" charset="-52"/>
              </a:rPr>
              <a:t>I</a:t>
            </a:r>
            <a:r>
              <a:rPr lang="bg-BG" sz="2000" dirty="0" smtClean="0">
                <a:latin typeface="Bukyvede" pitchFamily="2" charset="-52"/>
              </a:rPr>
              <a:t>Ъ</a:t>
            </a:r>
            <a:r>
              <a:rPr lang="ru-RU" sz="2000" dirty="0" smtClean="0">
                <a:latin typeface="Bukyvede" pitchFamily="2" charset="-52"/>
              </a:rPr>
              <a:t>, или ЧАЯНЬѤ, или ШИРОТА, или </a:t>
            </a:r>
            <a:r>
              <a:rPr lang="en-US" sz="2000" dirty="0" smtClean="0">
                <a:latin typeface="Bukyvede" pitchFamily="2" charset="-52"/>
              </a:rPr>
              <a:t>I</a:t>
            </a:r>
            <a:r>
              <a:rPr lang="en-US" sz="2000" dirty="0">
                <a:latin typeface="Bukyvede" pitchFamily="2" charset="-52"/>
              </a:rPr>
              <a:t>-</a:t>
            </a:r>
            <a:r>
              <a:rPr lang="en-US" sz="2000" dirty="0" smtClean="0">
                <a:latin typeface="Bukyvede" pitchFamily="2" charset="-52"/>
              </a:rPr>
              <a:t>A</a:t>
            </a:r>
            <a:r>
              <a:rPr lang="ru-RU" sz="2000" dirty="0" smtClean="0">
                <a:latin typeface="Bukyvede" pitchFamily="2" charset="-52"/>
              </a:rPr>
              <a:t>ДЪ, или ѪДОУ или ЮНОСТЬ, или ѨЗЪКЪ и други тям подобни. И така беше много години. </a:t>
            </a:r>
          </a:p>
          <a:p>
            <a:pPr>
              <a:buNone/>
            </a:pPr>
            <a:r>
              <a:rPr lang="en-US" sz="2000" dirty="0" smtClean="0">
                <a:latin typeface="Bukyvede" pitchFamily="2" charset="-52"/>
              </a:rPr>
              <a:t>    </a:t>
            </a:r>
            <a:r>
              <a:rPr lang="bg-BG" sz="2000" dirty="0" smtClean="0">
                <a:latin typeface="Bukyvede" pitchFamily="2" charset="-52"/>
              </a:rPr>
              <a:t>   </a:t>
            </a:r>
            <a:r>
              <a:rPr lang="ru-RU" sz="2000" dirty="0" smtClean="0">
                <a:latin typeface="Bukyvede" pitchFamily="2" charset="-52"/>
              </a:rPr>
              <a:t>След това човеколюбецът бог, който урежда всичко и който не оставя човешкия род без разум, но всички привежда към разум и спасение, смили се над човешкия род, изпрати му свети Константин Философа, наречен Кирил, праведен и истинолюбив мъж, и той им състави 38 букви: едни по образец на гръцките букви, а други пък според славянската реч. Изпърво започна по гръцки: те прочее казват „алфа“, а той — „аз“. От „а“ започват и двете азбуки.</a:t>
            </a:r>
          </a:p>
          <a:p>
            <a:pPr>
              <a:buNone/>
            </a:pPr>
            <a:r>
              <a:rPr lang="en-US" sz="2000" dirty="0" smtClean="0">
                <a:latin typeface="Bukyvede" pitchFamily="2" charset="-52"/>
              </a:rPr>
              <a:t>                                                               </a:t>
            </a:r>
            <a:r>
              <a:rPr lang="ru-RU" sz="2000" dirty="0" smtClean="0">
                <a:latin typeface="Bukyvede" pitchFamily="2" charset="-52"/>
              </a:rPr>
              <a:t>«За буквите»- Черноризец Храбър 9. век</a:t>
            </a:r>
          </a:p>
          <a:p>
            <a:pPr>
              <a:buNone/>
            </a:pPr>
            <a:r>
              <a:rPr lang="ru-RU" sz="1700" b="1" dirty="0"/>
              <a:t> </a:t>
            </a:r>
            <a:r>
              <a:rPr lang="ru-RU" sz="1700" b="1" dirty="0" smtClean="0"/>
              <a:t>      </a:t>
            </a:r>
            <a:endParaRPr lang="en-US" sz="1700" b="1" dirty="0" smtClean="0"/>
          </a:p>
          <a:p>
            <a:pPr>
              <a:buNone/>
            </a:pPr>
            <a:r>
              <a:rPr lang="en-US" sz="1700" b="1" dirty="0">
                <a:solidFill>
                  <a:schemeClr val="tx1"/>
                </a:solidFill>
              </a:rPr>
              <a:t> </a:t>
            </a:r>
            <a:r>
              <a:rPr lang="en-US" sz="1700" b="1" dirty="0" smtClean="0">
                <a:solidFill>
                  <a:schemeClr val="tx1"/>
                </a:solidFill>
              </a:rPr>
              <a:t>      </a:t>
            </a:r>
            <a:r>
              <a:rPr lang="bg-BG" sz="1050" b="1" u="sng" dirty="0" smtClean="0">
                <a:solidFill>
                  <a:schemeClr val="bg1"/>
                </a:solidFill>
              </a:rPr>
              <a:t>Бележки</a:t>
            </a:r>
            <a:r>
              <a:rPr lang="en-US" sz="1050" b="1" dirty="0">
                <a:solidFill>
                  <a:schemeClr val="bg1"/>
                </a:solidFill>
              </a:rPr>
              <a:t>:</a:t>
            </a:r>
            <a:r>
              <a:rPr lang="bg-BG" sz="1050" b="1" dirty="0" smtClean="0">
                <a:solidFill>
                  <a:schemeClr val="bg1"/>
                </a:solidFill>
              </a:rPr>
              <a:t>ДЗѢЛО [дзяло] (старобълг.) — много, твърде; ЦРЬК</a:t>
            </a:r>
            <a:r>
              <a:rPr lang="en-US" sz="1050" dirty="0" smtClean="0">
                <a:solidFill>
                  <a:schemeClr val="bg1"/>
                </a:solidFill>
                <a:latin typeface="Bukyvede" pitchFamily="2" charset="-52"/>
              </a:rPr>
              <a:t>I</a:t>
            </a:r>
            <a:r>
              <a:rPr lang="bg-BG" sz="1050" dirty="0" smtClean="0">
                <a:solidFill>
                  <a:schemeClr val="bg1"/>
                </a:solidFill>
                <a:latin typeface="Bukyvede" pitchFamily="2" charset="-52"/>
              </a:rPr>
              <a:t>Ъ</a:t>
            </a:r>
            <a:r>
              <a:rPr lang="bg-BG" sz="1050" b="1" dirty="0" smtClean="0">
                <a:solidFill>
                  <a:schemeClr val="bg1"/>
                </a:solidFill>
              </a:rPr>
              <a:t> — църква; ЧАЯНЬѤ [чаянье] — очакване, надежда;</a:t>
            </a:r>
            <a:r>
              <a:rPr lang="en-US" sz="1050" b="1" dirty="0" smtClean="0">
                <a:solidFill>
                  <a:schemeClr val="bg1"/>
                </a:solidFill>
              </a:rPr>
              <a:t>                                          </a:t>
            </a:r>
            <a:r>
              <a:rPr lang="bg-BG" sz="1050" b="1" dirty="0" smtClean="0">
                <a:solidFill>
                  <a:schemeClr val="bg1"/>
                </a:solidFill>
              </a:rPr>
              <a:t> ШИРОТА — </a:t>
            </a:r>
            <a:r>
              <a:rPr lang="en-US" sz="1050" b="1" dirty="0" smtClean="0">
                <a:solidFill>
                  <a:schemeClr val="bg1"/>
                </a:solidFill>
              </a:rPr>
              <a:t> </a:t>
            </a:r>
            <a:r>
              <a:rPr lang="bg-BG" sz="1050" b="1" dirty="0" smtClean="0">
                <a:solidFill>
                  <a:schemeClr val="bg1"/>
                </a:solidFill>
              </a:rPr>
              <a:t>ширина, обхват; </a:t>
            </a:r>
            <a:r>
              <a:rPr lang="en-US" sz="1050" b="1" dirty="0" smtClean="0">
                <a:solidFill>
                  <a:schemeClr val="bg1"/>
                </a:solidFill>
                <a:latin typeface="Bukyvede" pitchFamily="2" charset="-52"/>
              </a:rPr>
              <a:t>I-A </a:t>
            </a:r>
            <a:r>
              <a:rPr lang="bg-BG" sz="1050" b="1" dirty="0" smtClean="0">
                <a:solidFill>
                  <a:schemeClr val="bg1"/>
                </a:solidFill>
              </a:rPr>
              <a:t>ДЪ [яд] — отрова; ѪДОУ [онду] — къде; ЮНОСТЬ — младост; ѨЗ</a:t>
            </a:r>
            <a:r>
              <a:rPr lang="ru-RU" sz="1050" dirty="0" smtClean="0">
                <a:solidFill>
                  <a:schemeClr val="bg1"/>
                </a:solidFill>
                <a:latin typeface="Bukyvede" pitchFamily="2" charset="-52"/>
              </a:rPr>
              <a:t>ЪК</a:t>
            </a:r>
            <a:r>
              <a:rPr lang="bg-BG" sz="1050" b="1" dirty="0" smtClean="0">
                <a:solidFill>
                  <a:schemeClr val="bg1"/>
                </a:solidFill>
              </a:rPr>
              <a:t>КЪ [йензыкъ] — език. </a:t>
            </a:r>
          </a:p>
          <a:p>
            <a:pPr>
              <a:buNone/>
            </a:pPr>
            <a:endParaRPr lang="ru-RU" sz="1700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bg-BG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g-BG" dirty="0" smtClean="0">
                <a:latin typeface="Bukyvede" pitchFamily="2" charset="-52"/>
                <a:hlinkClick r:id="rId3" action="ppaction://hlinkfile"/>
              </a:rPr>
              <a:t/>
            </a:r>
            <a:br>
              <a:rPr lang="bg-BG" dirty="0" smtClean="0">
                <a:latin typeface="Bukyvede" pitchFamily="2" charset="-52"/>
                <a:hlinkClick r:id="rId3" action="ppaction://hlinkfile"/>
              </a:rPr>
            </a:br>
            <a:r>
              <a:rPr lang="bg-BG" dirty="0" smtClean="0">
                <a:latin typeface="Bukyvede" pitchFamily="2" charset="-52"/>
              </a:rPr>
              <a:t>Свещената азбука</a:t>
            </a:r>
            <a:r>
              <a:rPr lang="bg-BG" dirty="0" smtClean="0">
                <a:solidFill>
                  <a:schemeClr val="tx1"/>
                </a:solidFill>
                <a:latin typeface="Bukyvede" pitchFamily="2" charset="-52"/>
              </a:rPr>
              <a:t/>
            </a:r>
            <a:br>
              <a:rPr lang="bg-BG" dirty="0" smtClean="0">
                <a:solidFill>
                  <a:schemeClr val="tx1"/>
                </a:solidFill>
                <a:latin typeface="Bukyvede" pitchFamily="2" charset="-52"/>
              </a:rPr>
            </a:br>
            <a:r>
              <a:rPr lang="en-US" sz="2200" dirty="0">
                <a:solidFill>
                  <a:schemeClr val="bg1"/>
                </a:solidFill>
                <a:hlinkClick r:id="rId4"/>
              </a:rPr>
              <a:t>https://youtu.be/zNewkXLEBgU</a:t>
            </a:r>
            <a:r>
              <a:rPr lang="bg-BG" dirty="0">
                <a:solidFill>
                  <a:schemeClr val="bg1"/>
                </a:solidFill>
              </a:rPr>
              <a:t/>
            </a:r>
            <a:br>
              <a:rPr lang="bg-BG" dirty="0">
                <a:solidFill>
                  <a:schemeClr val="bg1"/>
                </a:solidFill>
              </a:rPr>
            </a:br>
            <a:endParaRPr lang="bg-BG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CCC\Desktop\e7e65171d4e45384262aa2d41368642f_680x_item_201605240848581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81000" y="1828800"/>
            <a:ext cx="4038600" cy="2514600"/>
          </a:xfrm>
          <a:prstGeom prst="rect">
            <a:avLst/>
          </a:prstGeom>
          <a:noFill/>
        </p:spPr>
      </p:pic>
      <p:pic>
        <p:nvPicPr>
          <p:cNvPr id="3076" name="Picture 4" descr="C:\Users\CCC\Desktop\149794594614520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/>
          <a:srcRect/>
          <a:stretch>
            <a:fillRect/>
          </a:stretch>
        </p:blipFill>
        <p:spPr bwMode="auto">
          <a:xfrm>
            <a:off x="4572000" y="1905000"/>
            <a:ext cx="4038600" cy="4648200"/>
          </a:xfrm>
          <a:prstGeom prst="rect">
            <a:avLst/>
          </a:prstGeom>
          <a:noFill/>
        </p:spPr>
      </p:pic>
      <p:pic>
        <p:nvPicPr>
          <p:cNvPr id="3083" name="Picture 11" descr="70 езика и 300 милиона души в света използват кирилица | glasove ...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57400" y="5029200"/>
            <a:ext cx="2057400" cy="1543050"/>
          </a:xfrm>
          <a:prstGeom prst="rect">
            <a:avLst/>
          </a:prstGeom>
          <a:noFill/>
        </p:spPr>
      </p:pic>
      <p:pic>
        <p:nvPicPr>
          <p:cNvPr id="3086" name="Picture 14" descr="C:\Users\CCC\Desktop\images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52400" y="4495800"/>
            <a:ext cx="2057400" cy="1847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g-BG" sz="2800" dirty="0">
                <a:latin typeface="Bukyvede" pitchFamily="2" charset="-52"/>
              </a:rPr>
              <a:t>През X и XI век глаголицата и кирилицата съществуват успоредно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4038600" cy="4983163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pPr>
              <a:buNone/>
            </a:pPr>
            <a:r>
              <a:rPr lang="bg-BG" sz="1400" dirty="0" smtClean="0"/>
              <a:t>     </a:t>
            </a:r>
            <a:r>
              <a:rPr lang="bg-BG" sz="1400" dirty="0" smtClean="0">
                <a:latin typeface="Bukyvede" pitchFamily="2" charset="-52"/>
              </a:rPr>
              <a:t>Реймското евангелие, старобългарският ръкопис,  коронясвал френските крале</a:t>
            </a:r>
          </a:p>
          <a:p>
            <a:pPr>
              <a:buNone/>
            </a:pPr>
            <a:endParaRPr lang="bg-BG" sz="11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038600" cy="4983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bg-BG" sz="1400" dirty="0" smtClean="0">
                <a:latin typeface="Bukyvede" pitchFamily="2" charset="-52"/>
              </a:rPr>
              <a:t>Савината книга, първият ръкопис на кирилица, датиран към 9. -10. век</a:t>
            </a:r>
            <a:endParaRPr lang="bg-BG" sz="1400" dirty="0">
              <a:latin typeface="Bukyvede" pitchFamily="2" charset="-52"/>
            </a:endParaRPr>
          </a:p>
        </p:txBody>
      </p:sp>
      <p:pic>
        <p:nvPicPr>
          <p:cNvPr id="24578" name="Picture 2" descr="Как Путин чете евангелието на Ана Киевска с българските букви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1676400"/>
            <a:ext cx="3962400" cy="3139943"/>
          </a:xfrm>
          <a:prstGeom prst="rect">
            <a:avLst/>
          </a:prstGeom>
          <a:noFill/>
        </p:spPr>
      </p:pic>
      <p:pic>
        <p:nvPicPr>
          <p:cNvPr id="7" name="Picture 6" descr="C:\Users\CCC\Desktop\0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676400"/>
            <a:ext cx="417576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3" descr="C:\Users\CCC\Desktop\ъъъъъъъъъ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14600" y="5029200"/>
            <a:ext cx="3733800" cy="1524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bg-BG" sz="4000" dirty="0" smtClean="0">
                <a:latin typeface="Bukyvede" pitchFamily="2" charset="-52"/>
              </a:rPr>
              <a:t>Глаголически ръкописи:                Асеманиево евангелие </a:t>
            </a:r>
            <a:endParaRPr lang="bg-BG" sz="4000" dirty="0">
              <a:latin typeface="Bukyvede" pitchFamily="2" charset="-52"/>
            </a:endParaRPr>
          </a:p>
        </p:txBody>
      </p:sp>
      <p:pic>
        <p:nvPicPr>
          <p:cNvPr id="25602" name="Picture 2" descr="C:\Users\CCC\Desktop\asemanievo-evangelie_resize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524000"/>
            <a:ext cx="3810000" cy="4953000"/>
          </a:xfrm>
          <a:prstGeom prst="rect">
            <a:avLst/>
          </a:prstGeom>
          <a:noFill/>
        </p:spPr>
      </p:pic>
      <p:pic>
        <p:nvPicPr>
          <p:cNvPr id="25607" name="Picture 7" descr="C:\Users\CCC\Desktop\ддд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00600" y="1524001"/>
            <a:ext cx="3768626" cy="4953000"/>
          </a:xfrm>
          <a:prstGeom prst="rect">
            <a:avLst/>
          </a:prstGeom>
          <a:noFill/>
        </p:spPr>
      </p:pic>
      <p:pic>
        <p:nvPicPr>
          <p:cNvPr id="6" name="Content Placeholder 5" descr="asemanievo-evangelie_resized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81000" y="1524000"/>
            <a:ext cx="3809999" cy="4953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dirty="0" smtClean="0"/>
              <a:t/>
            </a:r>
            <a:br>
              <a:rPr lang="bg-BG" dirty="0" smtClean="0"/>
            </a:br>
            <a:r>
              <a:rPr lang="bg-BG" dirty="0"/>
              <a:t/>
            </a:r>
            <a:br>
              <a:rPr lang="bg-BG" dirty="0"/>
            </a:br>
            <a:r>
              <a:rPr lang="bg-BG" dirty="0" smtClean="0">
                <a:latin typeface="Bukyvede" pitchFamily="2" charset="-52"/>
              </a:rPr>
              <a:t>Кирилски ръкописи:                                Лондонско четвероевангелие</a:t>
            </a:r>
            <a:r>
              <a:rPr lang="bg-BG" dirty="0" smtClean="0"/>
              <a:t/>
            </a:r>
            <a:br>
              <a:rPr lang="bg-BG" dirty="0" smtClean="0"/>
            </a:br>
            <a:r>
              <a:rPr lang="bg-BG" dirty="0" smtClean="0"/>
              <a:t/>
            </a:r>
            <a:br>
              <a:rPr lang="bg-BG" dirty="0" smtClean="0"/>
            </a:b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endParaRPr lang="bg-BG" dirty="0"/>
          </a:p>
        </p:txBody>
      </p:sp>
      <p:pic>
        <p:nvPicPr>
          <p:cNvPr id="5" name="Content Placeholder 4" descr="C:\Users\CCC\Desktop\300px-Ivan_ALexander_and_his_family_Tetraevangel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00200"/>
            <a:ext cx="4038600" cy="4572000"/>
          </a:xfrm>
          <a:prstGeom prst="rect">
            <a:avLst/>
          </a:prstGeom>
          <a:noFill/>
        </p:spPr>
      </p:pic>
      <p:pic>
        <p:nvPicPr>
          <p:cNvPr id="26626" name="Picture 2" descr="C:\Users\CCC\Desktop\389c39dd3b2ea3e057f638d9235954a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600200"/>
            <a:ext cx="4114800" cy="457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Създателите: свети Кирил</a:t>
            </a:r>
            <a:endParaRPr lang="bg-BG" sz="4000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914400"/>
            <a:ext cx="5105400" cy="5211763"/>
          </a:xfrm>
        </p:spPr>
        <p:txBody>
          <a:bodyPr>
            <a:normAutofit fontScale="25000" lnSpcReduction="20000"/>
          </a:bodyPr>
          <a:lstStyle/>
          <a:p>
            <a:endParaRPr lang="ru-RU" b="1" dirty="0" smtClean="0"/>
          </a:p>
          <a:p>
            <a:pPr>
              <a:buNone/>
            </a:pPr>
            <a:endParaRPr lang="ru-RU" sz="4800" b="1" dirty="0" smtClean="0"/>
          </a:p>
          <a:p>
            <a:pPr>
              <a:buNone/>
            </a:pPr>
            <a:r>
              <a:rPr lang="ru-RU" sz="4800" b="1" dirty="0" smtClean="0"/>
              <a:t>               Константин Философ</a:t>
            </a:r>
            <a:r>
              <a:rPr lang="ru-RU" sz="4800" dirty="0" smtClean="0"/>
              <a:t>, наречен в монашеството </a:t>
            </a:r>
            <a:r>
              <a:rPr lang="ru-RU" sz="4800" b="1" dirty="0" smtClean="0"/>
              <a:t>Кирил</a:t>
            </a:r>
            <a:r>
              <a:rPr lang="ru-RU" sz="4800" dirty="0" smtClean="0"/>
              <a:t>, произхождал от знатни родители Лъв и Мария, солунски славяни. Високото положение на бащата и богатите дарования на момчето отворили вратите на знаменитата Магнаурска школа в Константинопол, където Константин учил заедно с децата на византийските царе и боляри под ръководството на известни учители и на учения Фотий, бъдещият  патриарх.</a:t>
            </a:r>
          </a:p>
          <a:p>
            <a:pPr>
              <a:buNone/>
            </a:pPr>
            <a:r>
              <a:rPr lang="ru-RU" sz="4800" dirty="0" smtClean="0"/>
              <a:t>                Завършил образованието си с прозвището </a:t>
            </a:r>
            <a:r>
              <a:rPr lang="ru-RU" sz="4800" i="1" dirty="0" smtClean="0"/>
              <a:t>Философ</a:t>
            </a:r>
            <a:r>
              <a:rPr lang="ru-RU" sz="4800" dirty="0" smtClean="0"/>
              <a:t>, той бил назначен за патриаршески библиотекар и преподавател по философия. На него били възлагани и разни поръчения от обществен характер. Отегчен от суетата на тоя свят, Константин избягал тайно в манастира на малоазийския Олимп при своя брат Методий, където именно извършил в пост и молитва делото на живота си  – да създаде славянска азбука и да преведе свещените книги на Православната църква на езика на солунските българи.</a:t>
            </a:r>
          </a:p>
          <a:p>
            <a:pPr>
              <a:buNone/>
            </a:pPr>
            <a:r>
              <a:rPr lang="ru-RU" sz="4800" dirty="0" smtClean="0"/>
              <a:t>                 Облечен в такова всеоръжие, той с брата си бил изпратен от византийския император Михаил ІІІ в славянските страни Моравия и Панония, за да спечели за християнството тамошните славяни чрез бащиния им език. Но чувствително били засегнати интересите на местното германо–латинско духовенство. То било враждебно настроено към славянския език и започнало борба против тях.</a:t>
            </a:r>
          </a:p>
          <a:p>
            <a:pPr>
              <a:buNone/>
            </a:pPr>
            <a:r>
              <a:rPr lang="ru-RU" sz="4800" dirty="0" smtClean="0"/>
              <a:t>                   На двамата братя – славянски просветители се наложило да се отправят в Рим и да защитят своето дело от враговете пред самия римски папа. </a:t>
            </a:r>
          </a:p>
          <a:p>
            <a:pPr>
              <a:buNone/>
            </a:pPr>
            <a:r>
              <a:rPr lang="ru-RU" sz="4800" dirty="0" smtClean="0"/>
              <a:t>                     В Рим Константин Философ тежко заболял; бил постриган в монашество с името Кирил и подир 50 дни починал на 14 февруари 869 година. Сам папа Адриан извършил погребението му в църквата "Св. Климент Римски".</a:t>
            </a:r>
          </a:p>
          <a:p>
            <a:pPr>
              <a:buNone/>
            </a:pPr>
            <a:r>
              <a:rPr lang="ru-RU" sz="4800" dirty="0" smtClean="0"/>
              <a:t>                      Житието на св. Кирил било написано от св. Климент Охридски</a:t>
            </a:r>
            <a:r>
              <a:rPr lang="ru-RU" sz="4800" dirty="0"/>
              <a:t> </a:t>
            </a:r>
            <a:r>
              <a:rPr lang="ru-RU" sz="4800" dirty="0" smtClean="0"/>
              <a:t>при непосредствено сътрудничество на св. Методий, Моравски архиепископ, брат на св. Кирил.</a:t>
            </a:r>
          </a:p>
          <a:p>
            <a:pPr>
              <a:buNone/>
            </a:pPr>
            <a:r>
              <a:rPr lang="ru-RU" sz="4800" dirty="0" smtClean="0"/>
              <a:t> </a:t>
            </a:r>
          </a:p>
          <a:p>
            <a:endParaRPr lang="bg-BG" dirty="0"/>
          </a:p>
        </p:txBody>
      </p:sp>
      <p:pic>
        <p:nvPicPr>
          <p:cNvPr id="27650" name="Picture 2" descr="C:\Users\CCC\Desktop\kiril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638800" y="1524000"/>
            <a:ext cx="2895601" cy="39727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dirty="0" smtClean="0">
                <a:latin typeface="Bukyvede" pitchFamily="2" charset="-52"/>
              </a:rPr>
              <a:t>Създателите: свети Методий</a:t>
            </a:r>
            <a:endParaRPr lang="bg-B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81000" y="990600"/>
            <a:ext cx="5867400" cy="5562600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sz="1300" dirty="0" smtClean="0">
                <a:cs typeface="Arial" pitchFamily="34" charset="0"/>
              </a:rPr>
              <a:t>                   </a:t>
            </a:r>
          </a:p>
          <a:p>
            <a:pPr>
              <a:buNone/>
            </a:pPr>
            <a:r>
              <a:rPr lang="ru-RU" sz="1400" i="1" dirty="0" smtClean="0">
                <a:cs typeface="Arial" pitchFamily="34" charset="0"/>
              </a:rPr>
              <a:t>                     Свети Методий е роден ок. 815 г. в Солун, Византийски политически и културен деятел, по-голям брат на Константин-Кирил Философ. Канонизиран е от християнската църква за светец. За детството и младостта  на Методий се знае по-малко отколкото за това на по-малкия му брат Кирил, въпреки че изворите подчертават големите му умствени способности. Знае се, че преди да се оттегли в манастир, е бил управител на византийска област, населена със славяни (843-851).</a:t>
            </a:r>
          </a:p>
          <a:p>
            <a:pPr>
              <a:buNone/>
            </a:pPr>
            <a:r>
              <a:rPr lang="ru-RU" sz="1400" i="1" dirty="0" smtClean="0">
                <a:cs typeface="Arial" pitchFamily="34" charset="0"/>
              </a:rPr>
              <a:t>                      Днес науката предполага, че съставянето на глаголицата  е извършено по време на престоя на Методий в манастира "Св. Полихрон" .При него дошъл и по-малкият му брат Константин. От това време те не са се разделяли до смъртта си и заедно извършили великото и забележително дело – създаване на славянската писменост и на християнската просвета всред славяните.</a:t>
            </a:r>
          </a:p>
          <a:p>
            <a:pPr>
              <a:buNone/>
            </a:pPr>
            <a:r>
              <a:rPr lang="ru-RU" sz="1400" i="1" dirty="0" smtClean="0">
                <a:cs typeface="Arial" pitchFamily="34" charset="0"/>
              </a:rPr>
              <a:t>                      В Моравия светите братя заедно учели народа на християнската вяра с достъпен славянски език и това продължило до смъртта на св. Кирил в Рим. Поради коварните замисли на немското духовенство свети Методий не могъл да се върне в Моравия, а останал в съседната Панония, чийто княз Коцел го върнал обратно при папа Адриан ІІ с молба да го ръкоположи за епископ. От това време свети Методий от обикновен мисионер станал архиепископ на Панония и Моравия, който се подчинявал направо на римския първосветител.</a:t>
            </a:r>
            <a:endParaRPr lang="ru-RU" sz="1400" dirty="0" smtClean="0">
              <a:cs typeface="Arial" pitchFamily="34" charset="0"/>
            </a:endParaRPr>
          </a:p>
          <a:p>
            <a:pPr>
              <a:buNone/>
            </a:pPr>
            <a:r>
              <a:rPr lang="ru-RU" sz="1400" i="1" dirty="0">
                <a:cs typeface="Arial" pitchFamily="34" charset="0"/>
              </a:rPr>
              <a:t> </a:t>
            </a:r>
            <a:r>
              <a:rPr lang="ru-RU" sz="1400" i="1" dirty="0" smtClean="0">
                <a:cs typeface="Arial" pitchFamily="34" charset="0"/>
              </a:rPr>
              <a:t>                  Но клеветите продължавали: ту го обвинявали пред местния княз, че Методий открито изобличава неговия нечист живот; ту на римския папа внушавали, че Методий иска да откъсне от неговия диоцез Моравия и Панония; ту в Цариград изпращали съобщения, че Методий много се приспособил към римския папа. Поради това великият светител трябвало вече в преклонна възраст навсякъде лично да се явява и да изобличава нанасяните клевети. Най-после враговете успели да го хвърлят в затвора за две и половина години, откъдето бил освободен само поради строгата заповед на папа Йоан VІІІ.</a:t>
            </a:r>
            <a:endParaRPr lang="ru-RU" sz="1400" dirty="0" smtClean="0">
              <a:cs typeface="Arial" pitchFamily="34" charset="0"/>
            </a:endParaRPr>
          </a:p>
          <a:p>
            <a:pPr>
              <a:buNone/>
            </a:pPr>
            <a:r>
              <a:rPr lang="ru-RU" sz="1400" i="1" dirty="0" smtClean="0">
                <a:cs typeface="Arial" pitchFamily="34" charset="0"/>
              </a:rPr>
              <a:t>                       И всред борбата с ожесточените врагове свети Методий продължавал своето дело на славянски равноапостол, като проповядвал словото на божествената истина и като превеждал от гръцки на славянски език свещените книги. Той оставил като скъпоценно наследство превода на всички канонически книги на Свещеното писание и превода на църковноправния сборник Номоканон.</a:t>
            </a:r>
          </a:p>
          <a:p>
            <a:pPr>
              <a:buNone/>
            </a:pPr>
            <a:endParaRPr lang="ru-RU" sz="1400" dirty="0" smtClean="0">
              <a:cs typeface="Arial" pitchFamily="34" charset="0"/>
            </a:endParaRPr>
          </a:p>
          <a:p>
            <a:pPr>
              <a:buNone/>
            </a:pPr>
            <a:r>
              <a:rPr lang="ru-RU" sz="1400" i="1" dirty="0" smtClean="0">
                <a:cs typeface="Arial" pitchFamily="34" charset="0"/>
              </a:rPr>
              <a:t>             Свети Методий Славянобългарски починал на 6 април 885 г. и бил погребан във Велеград </a:t>
            </a:r>
            <a:r>
              <a:rPr lang="ru-RU" sz="1400" dirty="0" smtClean="0">
                <a:cs typeface="Arial" pitchFamily="34" charset="0"/>
              </a:rPr>
              <a:t>(на територията на днешна Чехия )</a:t>
            </a:r>
            <a:r>
              <a:rPr lang="ru-RU" sz="1400" i="1" dirty="0" smtClean="0">
                <a:cs typeface="Arial" pitchFamily="34" charset="0"/>
              </a:rPr>
              <a:t>и – според житието му – "лежи във великата моравска църква, от лявата страна, в стената зад олтара на света Богородица". Древната му служба се запазила в ръкописи от ХІІІ век.</a:t>
            </a:r>
            <a:endParaRPr lang="ru-RU" sz="1400" dirty="0" smtClean="0">
              <a:cs typeface="Arial" pitchFamily="34" charset="0"/>
            </a:endParaRPr>
          </a:p>
          <a:p>
            <a:pPr>
              <a:buNone/>
            </a:pPr>
            <a:r>
              <a:rPr lang="ru-RU" sz="1400" dirty="0" smtClean="0">
                <a:cs typeface="Arial" pitchFamily="34" charset="0"/>
              </a:rPr>
              <a:t> </a:t>
            </a:r>
          </a:p>
          <a:p>
            <a:endParaRPr lang="ru-RU" sz="1300" dirty="0" smtClean="0">
              <a:cs typeface="Arial" pitchFamily="34" charset="0"/>
            </a:endParaRPr>
          </a:p>
          <a:p>
            <a:endParaRPr lang="bg-BG" sz="1000" dirty="0"/>
          </a:p>
        </p:txBody>
      </p:sp>
      <p:pic>
        <p:nvPicPr>
          <p:cNvPr id="28674" name="Picture 2" descr="C:\Users\CCC\Desktop\sv_Metodij_Rila_mon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24600" y="1219200"/>
            <a:ext cx="2478438" cy="4906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990599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>
                <a:latin typeface="Bukyvede" pitchFamily="2" charset="-52"/>
              </a:rPr>
              <a:t>Постижението на светите братя</a:t>
            </a:r>
            <a:endParaRPr lang="bg-BG" dirty="0">
              <a:latin typeface="Bukyvede" pitchFamily="2" charset="-52"/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685800" y="1447800"/>
            <a:ext cx="7772400" cy="4953000"/>
          </a:xfrm>
        </p:spPr>
        <p:txBody>
          <a:bodyPr>
            <a:normAutofit/>
          </a:bodyPr>
          <a:lstStyle/>
          <a:p>
            <a:pPr algn="l">
              <a:buFont typeface="Arial" pitchFamily="34" charset="0"/>
              <a:buChar char="•"/>
            </a:pPr>
            <a:r>
              <a:rPr lang="bg-BG" sz="1200" dirty="0">
                <a:solidFill>
                  <a:schemeClr val="tx1"/>
                </a:solidFill>
              </a:rPr>
              <a:t>Азбуката на българския език, създадена от </a:t>
            </a:r>
            <a:r>
              <a:rPr lang="bg-BG" sz="1200" dirty="0" smtClean="0">
                <a:solidFill>
                  <a:schemeClr val="tx1"/>
                </a:solidFill>
              </a:rPr>
              <a:t>Константин </a:t>
            </a:r>
            <a:r>
              <a:rPr lang="bg-BG" sz="1200" dirty="0">
                <a:solidFill>
                  <a:schemeClr val="tx1"/>
                </a:solidFill>
              </a:rPr>
              <a:t>Философ – св. Кирил, е уникална като </a:t>
            </a:r>
            <a:r>
              <a:rPr lang="bg-BG" sz="1200" dirty="0" smtClean="0">
                <a:solidFill>
                  <a:schemeClr val="tx1"/>
                </a:solidFill>
              </a:rPr>
              <a:t>филологически </a:t>
            </a:r>
            <a:r>
              <a:rPr lang="bg-BG" sz="1200" dirty="0">
                <a:solidFill>
                  <a:schemeClr val="tx1"/>
                </a:solidFill>
              </a:rPr>
              <a:t>труд! Тя е съвършена като звуково­знакова система, като за всеки звук има знак – достойнство, </a:t>
            </a:r>
            <a:r>
              <a:rPr lang="bg-BG" sz="1200" dirty="0" smtClean="0">
                <a:solidFill>
                  <a:schemeClr val="tx1"/>
                </a:solidFill>
              </a:rPr>
              <a:t>непознато </a:t>
            </a:r>
            <a:r>
              <a:rPr lang="bg-BG" sz="1200" dirty="0">
                <a:solidFill>
                  <a:schemeClr val="tx1"/>
                </a:solidFill>
              </a:rPr>
              <a:t>и до </a:t>
            </a:r>
            <a:r>
              <a:rPr lang="bg-BG" sz="1200" dirty="0" smtClean="0">
                <a:solidFill>
                  <a:schemeClr val="tx1"/>
                </a:solidFill>
              </a:rPr>
              <a:t>днес в повечето </a:t>
            </a:r>
            <a:r>
              <a:rPr lang="bg-BG" sz="1200" dirty="0">
                <a:solidFill>
                  <a:schemeClr val="tx1"/>
                </a:solidFill>
              </a:rPr>
              <a:t>азбучни системи, за </a:t>
            </a:r>
            <a:r>
              <a:rPr lang="bg-BG" sz="1200" dirty="0" smtClean="0">
                <a:solidFill>
                  <a:schemeClr val="tx1"/>
                </a:solidFill>
              </a:rPr>
              <a:t>които са </a:t>
            </a:r>
            <a:r>
              <a:rPr lang="bg-BG" sz="1200" dirty="0">
                <a:solidFill>
                  <a:schemeClr val="tx1"/>
                </a:solidFill>
              </a:rPr>
              <a:t>нужни други знаци и правила за изказа на един звук. За създаването на такава точна азбука на един език се изисква </a:t>
            </a:r>
            <a:r>
              <a:rPr lang="bg-BG" sz="1200" dirty="0" smtClean="0">
                <a:solidFill>
                  <a:schemeClr val="tx1"/>
                </a:solidFill>
              </a:rPr>
              <a:t>изключителна </a:t>
            </a:r>
            <a:r>
              <a:rPr lang="bg-BG" sz="1200" dirty="0">
                <a:solidFill>
                  <a:schemeClr val="tx1"/>
                </a:solidFill>
              </a:rPr>
              <a:t>филологическа ерудиция и дълбоко познаване на езика като роден език</a:t>
            </a:r>
            <a:r>
              <a:rPr lang="bg-BG" sz="12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bg-BG" sz="1200" dirty="0">
                <a:solidFill>
                  <a:schemeClr val="tx1"/>
                </a:solidFill>
              </a:rPr>
              <a:t>Идеята за изписването на глаголицата – на </a:t>
            </a:r>
            <a:r>
              <a:rPr lang="bg-BG" sz="1200" dirty="0" smtClean="0">
                <a:solidFill>
                  <a:schemeClr val="tx1"/>
                </a:solidFill>
              </a:rPr>
              <a:t>сакрална </a:t>
            </a:r>
            <a:r>
              <a:rPr lang="bg-BG" sz="1200" dirty="0">
                <a:solidFill>
                  <a:schemeClr val="tx1"/>
                </a:solidFill>
              </a:rPr>
              <a:t>азбука на българския език, в която да се вградят основните християнски символи, е гениална. Няма друга такава азбука, която да носи в себе си сакралната християнска символика, която сама по себе си я прави свещена. </a:t>
            </a:r>
            <a:endParaRPr lang="bg-BG" sz="1200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r>
              <a:rPr lang="bg-BG" sz="1200" dirty="0">
                <a:solidFill>
                  <a:schemeClr val="tx1"/>
                </a:solidFill>
              </a:rPr>
              <a:t>Преводът на свещените за християнството книги с тая азбука е следващият изключителен труд. А </a:t>
            </a:r>
            <a:r>
              <a:rPr lang="bg-BG" sz="1200" dirty="0" smtClean="0">
                <a:solidFill>
                  <a:schemeClr val="tx1"/>
                </a:solidFill>
              </a:rPr>
              <a:t>създаването </a:t>
            </a:r>
            <a:r>
              <a:rPr lang="bg-BG" sz="1200" dirty="0">
                <a:solidFill>
                  <a:schemeClr val="tx1"/>
                </a:solidFill>
              </a:rPr>
              <a:t>на българска терминология на християнските философски понятия, които ползваме и до днес, говори както за лексикалното богатство и изказните </a:t>
            </a:r>
            <a:r>
              <a:rPr lang="bg-BG" sz="1200" dirty="0" smtClean="0">
                <a:solidFill>
                  <a:schemeClr val="tx1"/>
                </a:solidFill>
              </a:rPr>
              <a:t>възможности </a:t>
            </a:r>
            <a:r>
              <a:rPr lang="bg-BG" sz="1200" dirty="0">
                <a:solidFill>
                  <a:schemeClr val="tx1"/>
                </a:solidFill>
              </a:rPr>
              <a:t>на българския език, разкриващи </a:t>
            </a:r>
            <a:r>
              <a:rPr lang="bg-BG" sz="1200" dirty="0" smtClean="0">
                <a:solidFill>
                  <a:schemeClr val="tx1"/>
                </a:solidFill>
              </a:rPr>
              <a:t>забележителната </a:t>
            </a:r>
            <a:r>
              <a:rPr lang="bg-BG" sz="1200" dirty="0">
                <a:solidFill>
                  <a:schemeClr val="tx1"/>
                </a:solidFill>
              </a:rPr>
              <a:t>култура и духовен ръст на българите, така и за интелекта и таланта на Константин Философ</a:t>
            </a:r>
            <a:r>
              <a:rPr lang="bg-BG" sz="12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bg-BG" sz="1200" dirty="0">
                <a:solidFill>
                  <a:schemeClr val="tx1"/>
                </a:solidFill>
              </a:rPr>
              <a:t>Нашият език, нашата азбука и писменост са </a:t>
            </a:r>
            <a:r>
              <a:rPr lang="bg-BG" sz="1200" dirty="0" smtClean="0">
                <a:solidFill>
                  <a:schemeClr val="tx1"/>
                </a:solidFill>
              </a:rPr>
              <a:t>единствените </a:t>
            </a:r>
            <a:r>
              <a:rPr lang="bg-BG" sz="1200" dirty="0">
                <a:solidFill>
                  <a:schemeClr val="tx1"/>
                </a:solidFill>
              </a:rPr>
              <a:t>свещени в европейския и християнския свят</a:t>
            </a:r>
            <a:r>
              <a:rPr lang="bg-BG" sz="1200" dirty="0" smtClean="0">
                <a:solidFill>
                  <a:schemeClr val="tx1"/>
                </a:solidFill>
              </a:rPr>
              <a:t>.</a:t>
            </a:r>
            <a:r>
              <a:rPr lang="bg-BG" sz="1200" dirty="0">
                <a:solidFill>
                  <a:schemeClr val="tx1"/>
                </a:solidFill>
              </a:rPr>
              <a:t> </a:t>
            </a:r>
            <a:r>
              <a:rPr lang="bg-BG" sz="1200" dirty="0" smtClean="0">
                <a:solidFill>
                  <a:schemeClr val="tx1"/>
                </a:solidFill>
              </a:rPr>
              <a:t>Азбуката</a:t>
            </a:r>
            <a:r>
              <a:rPr lang="bg-BG" sz="1200" dirty="0">
                <a:solidFill>
                  <a:schemeClr val="tx1"/>
                </a:solidFill>
              </a:rPr>
              <a:t>,  книгите и езика ни  са височайшо осветени и обявени за свещени както от Константинополската патриаршия, така и от римския папски престол – законодателите през ония години в християнския и европейския свят. </a:t>
            </a:r>
          </a:p>
          <a:p>
            <a:pPr algn="l">
              <a:buFont typeface="Arial" pitchFamily="34" charset="0"/>
              <a:buChar char="•"/>
            </a:pPr>
            <a:r>
              <a:rPr lang="bg-BG" sz="1200" dirty="0">
                <a:solidFill>
                  <a:schemeClr val="tx1"/>
                </a:solidFill>
              </a:rPr>
              <a:t>Азбуката на българския език е и първата </a:t>
            </a:r>
            <a:r>
              <a:rPr lang="bg-BG" sz="1200" dirty="0" smtClean="0">
                <a:solidFill>
                  <a:schemeClr val="tx1"/>
                </a:solidFill>
              </a:rPr>
              <a:t>съвременна </a:t>
            </a:r>
            <a:r>
              <a:rPr lang="bg-BG" sz="1200" dirty="0">
                <a:solidFill>
                  <a:schemeClr val="tx1"/>
                </a:solidFill>
              </a:rPr>
              <a:t>азбука и писменост в Европа.</a:t>
            </a:r>
          </a:p>
          <a:p>
            <a:pPr algn="l">
              <a:buFont typeface="Arial" pitchFamily="34" charset="0"/>
              <a:buChar char="•"/>
            </a:pPr>
            <a:r>
              <a:rPr lang="bg-BG" sz="1200" dirty="0" smtClean="0">
                <a:solidFill>
                  <a:schemeClr val="tx1"/>
                </a:solidFill>
              </a:rPr>
              <a:t> Българският </a:t>
            </a:r>
            <a:r>
              <a:rPr lang="bg-BG" sz="1200" dirty="0">
                <a:solidFill>
                  <a:schemeClr val="tx1"/>
                </a:solidFill>
              </a:rPr>
              <a:t>език е </a:t>
            </a:r>
            <a:r>
              <a:rPr lang="bg-BG" sz="1200" dirty="0" smtClean="0">
                <a:solidFill>
                  <a:schemeClr val="tx1"/>
                </a:solidFill>
              </a:rPr>
              <a:t> </a:t>
            </a:r>
            <a:r>
              <a:rPr lang="bg-BG" sz="1200" dirty="0">
                <a:solidFill>
                  <a:schemeClr val="tx1"/>
                </a:solidFill>
              </a:rPr>
              <a:t>първият в Европа </a:t>
            </a:r>
            <a:r>
              <a:rPr lang="bg-BG" sz="1200" dirty="0" smtClean="0">
                <a:solidFill>
                  <a:schemeClr val="tx1"/>
                </a:solidFill>
              </a:rPr>
              <a:t>народностен </a:t>
            </a:r>
            <a:r>
              <a:rPr lang="bg-BG" sz="1200" dirty="0">
                <a:solidFill>
                  <a:schemeClr val="tx1"/>
                </a:solidFill>
              </a:rPr>
              <a:t>език, на който може да се извършва </a:t>
            </a:r>
            <a:r>
              <a:rPr lang="bg-BG" sz="1200" dirty="0" smtClean="0">
                <a:solidFill>
                  <a:schemeClr val="tx1"/>
                </a:solidFill>
              </a:rPr>
              <a:t>християнско </a:t>
            </a:r>
            <a:r>
              <a:rPr lang="bg-BG" sz="1200" dirty="0">
                <a:solidFill>
                  <a:schemeClr val="tx1"/>
                </a:solidFill>
              </a:rPr>
              <a:t>богослужение, да обслужва администрацията и да се пишат документи и книги.</a:t>
            </a:r>
          </a:p>
          <a:p>
            <a:pPr algn="l"/>
            <a:r>
              <a:rPr lang="bg-BG" sz="1200" b="1" dirty="0">
                <a:solidFill>
                  <a:schemeClr val="tx1"/>
                </a:solidFill>
              </a:rPr>
              <a:t>Това българите трябва да го </a:t>
            </a:r>
            <a:r>
              <a:rPr lang="bg-BG" sz="1200" b="1" dirty="0" smtClean="0">
                <a:solidFill>
                  <a:schemeClr val="tx1"/>
                </a:solidFill>
              </a:rPr>
              <a:t>знаем! </a:t>
            </a:r>
            <a:r>
              <a:rPr lang="bg-BG" sz="1200" b="1" dirty="0">
                <a:solidFill>
                  <a:schemeClr val="tx1"/>
                </a:solidFill>
              </a:rPr>
              <a:t>Да </a:t>
            </a:r>
            <a:r>
              <a:rPr lang="bg-BG" sz="1200" b="1" dirty="0" smtClean="0">
                <a:solidFill>
                  <a:schemeClr val="tx1"/>
                </a:solidFill>
              </a:rPr>
              <a:t>знаем, </a:t>
            </a:r>
            <a:r>
              <a:rPr lang="bg-BG" sz="1200" b="1" dirty="0">
                <a:solidFill>
                  <a:schemeClr val="tx1"/>
                </a:solidFill>
              </a:rPr>
              <a:t>че българският език и българската азбука </a:t>
            </a:r>
            <a:r>
              <a:rPr lang="bg-BG" sz="1200" b="1" dirty="0" smtClean="0">
                <a:solidFill>
                  <a:schemeClr val="tx1"/>
                </a:solidFill>
              </a:rPr>
              <a:t>имат  </a:t>
            </a:r>
            <a:r>
              <a:rPr lang="bg-BG" sz="1200" b="1" dirty="0">
                <a:solidFill>
                  <a:schemeClr val="tx1"/>
                </a:solidFill>
              </a:rPr>
              <a:t>уникално място в християнския и европейския свят. Че е гордост да говориш и добре да знаеш български език, да </a:t>
            </a:r>
            <a:r>
              <a:rPr lang="bg-BG" sz="1200" b="1" dirty="0" smtClean="0">
                <a:solidFill>
                  <a:schemeClr val="tx1"/>
                </a:solidFill>
              </a:rPr>
              <a:t>пишеш </a:t>
            </a:r>
            <a:r>
              <a:rPr lang="bg-BG" sz="1200" b="1" dirty="0">
                <a:solidFill>
                  <a:schemeClr val="tx1"/>
                </a:solidFill>
              </a:rPr>
              <a:t>с българската кирилица и да вървиш напред във времето, съхранявайки и извисявайки ги. Че в </a:t>
            </a:r>
            <a:r>
              <a:rPr lang="bg-BG" sz="1200" b="1" dirty="0" smtClean="0">
                <a:solidFill>
                  <a:schemeClr val="tx1"/>
                </a:solidFill>
              </a:rPr>
              <a:t>българския </a:t>
            </a:r>
            <a:r>
              <a:rPr lang="bg-BG" sz="1200" b="1" dirty="0">
                <a:solidFill>
                  <a:schemeClr val="tx1"/>
                </a:solidFill>
              </a:rPr>
              <a:t>език и българската азбука е ядрото на авторитета, достойнството и просперитета на народа ни и на </a:t>
            </a:r>
            <a:r>
              <a:rPr lang="bg-BG" sz="1200" b="1" dirty="0" smtClean="0">
                <a:solidFill>
                  <a:schemeClr val="tx1"/>
                </a:solidFill>
              </a:rPr>
              <a:t>бъл </a:t>
            </a:r>
            <a:r>
              <a:rPr lang="bg-BG" sz="1200" b="1" dirty="0">
                <a:solidFill>
                  <a:schemeClr val="tx1"/>
                </a:solidFill>
              </a:rPr>
              <a:t>гарската държавност и държава</a:t>
            </a:r>
            <a:r>
              <a:rPr lang="bg-BG" sz="1200" dirty="0">
                <a:solidFill>
                  <a:schemeClr val="tx1"/>
                </a:solidFill>
              </a:rPr>
              <a:t>.</a:t>
            </a:r>
          </a:p>
          <a:p>
            <a:pPr algn="l"/>
            <a:endParaRPr lang="bg-BG" sz="1200" dirty="0"/>
          </a:p>
          <a:p>
            <a:endParaRPr lang="bg-BG" dirty="0"/>
          </a:p>
        </p:txBody>
      </p:sp>
      <p:pic>
        <p:nvPicPr>
          <p:cNvPr id="7" name="Picture 6" descr="C:\Documents and Settings\pc\Local Settings\Temporary Internet Files\Content.IE5\DP094GR4\%D0%90%D0%B7_%D0%BF%D0%B8%D1%88%D0%B0_%D0%9A%D0%B8%D1%80%D0%B8%D0%BB%D0%B8%D1%86%D0%B0[1]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5867400"/>
            <a:ext cx="1352550" cy="612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Значение на делото </a:t>
            </a:r>
            <a:endParaRPr lang="bg-BG" sz="4000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bg-BG" dirty="0"/>
          </a:p>
          <a:p>
            <a:pPr>
              <a:buNone/>
            </a:pPr>
            <a:endParaRPr lang="bg-BG" dirty="0"/>
          </a:p>
        </p:txBody>
      </p:sp>
      <p:sp>
        <p:nvSpPr>
          <p:cNvPr id="4" name="Rectangle 3"/>
          <p:cNvSpPr/>
          <p:nvPr/>
        </p:nvSpPr>
        <p:spPr>
          <a:xfrm>
            <a:off x="1143000" y="1295401"/>
            <a:ext cx="73914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Създаването на азбуката на българския език и на българската писменост, които   въздигат България до нейния Златен век през Средновековието, съхраняват ни като  народ през тежките векове на мрак и робство,  и чийто език остава жив и развиващ се и днес, ни води напред  и ни прави уникални в обединения европейски свят.</a:t>
            </a:r>
          </a:p>
          <a:p>
            <a:endParaRPr lang="bg-BG" dirty="0" smtClean="0"/>
          </a:p>
          <a:p>
            <a:endParaRPr lang="bg-BG" dirty="0"/>
          </a:p>
        </p:txBody>
      </p:sp>
      <p:pic>
        <p:nvPicPr>
          <p:cNvPr id="32770" name="Picture 2" descr="C:\Users\CCC\Desktop\header-on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819400"/>
            <a:ext cx="5105400" cy="2482501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2286000" y="2819400"/>
            <a:ext cx="3581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dirty="0" smtClean="0"/>
              <a:t>              Дом на кирилицата,Плиска</a:t>
            </a:r>
            <a:endParaRPr lang="bg-BG" dirty="0"/>
          </a:p>
        </p:txBody>
      </p:sp>
      <p:pic>
        <p:nvPicPr>
          <p:cNvPr id="32771" name="Picture 3" descr="C:\Users\CCC\Desktop\plis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4629150"/>
            <a:ext cx="4862946" cy="222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Почитта на наследниците</a:t>
            </a:r>
            <a:endParaRPr lang="bg-BG" sz="4000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20000"/>
          </a:bodyPr>
          <a:lstStyle/>
          <a:p>
            <a:r>
              <a:rPr lang="ru-RU" sz="1900" dirty="0" smtClean="0"/>
              <a:t>Най-ранните данни за отбелязване на 11 май като ден на Светите равноапостоли и просветители Кирил и Методий датират от XII век, като те са признати за светци още в края на IX век. </a:t>
            </a:r>
          </a:p>
          <a:p>
            <a:r>
              <a:rPr lang="ru-RU" sz="1900" dirty="0" smtClean="0"/>
              <a:t>Първите известни свидетелства за честването на празника са открити в арменска летопис от 1813 г., където се споменава за честване на светите братя на 22 май 1803 г. в Шумен. За първи път на 11 май 1851 г. в епархийското училище "Св. св. Кирил и Методий" в гр. Пловдив по инициатива на Найден Геров се организира празник на Кирил и Методий — създатели на глаголицата. Денят 11 май не е случайно избран от Найден Геров — това е общият църковен празник на двамата светии.</a:t>
            </a:r>
          </a:p>
          <a:p>
            <a:r>
              <a:rPr lang="ru-RU" sz="1900" dirty="0" smtClean="0"/>
              <a:t>По време на борбите за църковна независимост от началото на 18-ти век историческото дело на Кирил и Методий е не само стимул, но и казус против гръцката Вселенска патриаршия. </a:t>
            </a:r>
            <a:endParaRPr lang="ru-RU" sz="1900" dirty="0"/>
          </a:p>
          <a:p>
            <a:r>
              <a:rPr lang="ru-RU" sz="1900" dirty="0" smtClean="0"/>
              <a:t>След 1878 г. празнуването на Кирил и Методий  се ограничава до училищен празник</a:t>
            </a:r>
          </a:p>
          <a:p>
            <a:r>
              <a:rPr lang="ru-RU" sz="1900" dirty="0" smtClean="0"/>
              <a:t>Особено значение празникът на Кирил и Методий придобива след Първата световна война. </a:t>
            </a:r>
          </a:p>
          <a:p>
            <a:r>
              <a:rPr lang="ru-RU" sz="1900" dirty="0" smtClean="0"/>
              <a:t>С въвеждането на Григорианския календар през 1916 г. празникът, отбелязван от държавата и църквата, се чества на един ден - 24 май</a:t>
            </a:r>
            <a:endParaRPr lang="ru-RU" sz="19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bg-BG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sz="4000" dirty="0" smtClean="0">
                <a:latin typeface="Bukyvede" pitchFamily="2" charset="-52"/>
              </a:rPr>
              <a:t>ХИМНЪТ ЗА 24 МАЙ</a:t>
            </a:r>
            <a:endParaRPr lang="bg-BG" sz="4000" dirty="0">
              <a:latin typeface="Bukyvede" pitchFamily="2" charset="-52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066800"/>
            <a:ext cx="4040188" cy="2819400"/>
          </a:xfrm>
        </p:spPr>
        <p:txBody>
          <a:bodyPr>
            <a:normAutofit fontScale="55000" lnSpcReduction="20000"/>
          </a:bodyPr>
          <a:lstStyle/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endParaRPr lang="bg-BG" sz="1400" dirty="0" smtClean="0"/>
          </a:p>
          <a:p>
            <a:r>
              <a:rPr lang="bg-BG" sz="1400" dirty="0" smtClean="0"/>
              <a:t>През 1892 г., големият български писател и общественик Стоян Михайловски, тогава преподавател по френски език в Русенската мъжка гимназия, написва възторженото стихотворение „Химнъ на Св. св. Кирилъ и Методи". Същата година то е публикувано в списание "Мисъл" в Русе.</a:t>
            </a:r>
          </a:p>
          <a:p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990600"/>
            <a:ext cx="4041775" cy="3276600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bg-BG" sz="1400" dirty="0" smtClean="0"/>
              <a:t>Като български всеучилищен химн обаче, текстът придобива известност, когато 9 години по-късно учителят по музика Панайот Пипков написва мелодията към него. Историята разказва, че това е станало в Ловеч, в час по пеене. Докато ученик от класа четял вдъхновено стихотворението „Св. св. Кирил и Методий", композиторът внезапно станал и започнал да пише нотите с тебешир върху черната дъска. Още преди да е ударил училищният звънец за края на часа, мелодията била завършена, а учениците я разучили и запяли. На училищния празник я запяли всички.</a:t>
            </a:r>
          </a:p>
          <a:p>
            <a:r>
              <a:rPr lang="bg-BG" sz="1400" dirty="0" smtClean="0"/>
              <a:t>Така се ражда всеучилищният химн "Върви, народе възродени". Той е изпълнен официално за пръв път на 11 май 1901 г. в Ловеч.</a:t>
            </a:r>
            <a:endParaRPr lang="bg-BG" sz="1400" dirty="0"/>
          </a:p>
        </p:txBody>
      </p:sp>
      <p:pic>
        <p:nvPicPr>
          <p:cNvPr id="10" name="Picture 3" descr="C:\Users\CCC\Pictures\панайот-пипков-507x330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0" y="4267200"/>
            <a:ext cx="4114800" cy="2209800"/>
          </a:xfrm>
          <a:prstGeom prst="rect">
            <a:avLst/>
          </a:prstGeom>
          <a:noFill/>
        </p:spPr>
      </p:pic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457200" y="1066800"/>
            <a:ext cx="4040188" cy="5334000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pPr lvl="2"/>
            <a:endParaRPr lang="bg-BG" dirty="0" smtClean="0"/>
          </a:p>
          <a:p>
            <a:pPr lvl="2"/>
            <a:endParaRPr lang="bg-BG" dirty="0" smtClean="0"/>
          </a:p>
          <a:p>
            <a:pPr lvl="2">
              <a:buNone/>
            </a:pPr>
            <a:endParaRPr lang="bg-BG" sz="1900" dirty="0" smtClean="0"/>
          </a:p>
          <a:p>
            <a:pPr lvl="2">
              <a:buNone/>
            </a:pPr>
            <a:endParaRPr lang="bg-BG" sz="1900" dirty="0" smtClean="0"/>
          </a:p>
          <a:p>
            <a:pPr lvl="2">
              <a:buNone/>
            </a:pPr>
            <a:r>
              <a:rPr lang="bg-BG" sz="1900" dirty="0" smtClean="0"/>
              <a:t>    </a:t>
            </a:r>
          </a:p>
          <a:p>
            <a:pPr lvl="2">
              <a:buNone/>
            </a:pPr>
            <a:r>
              <a:rPr lang="bg-BG" sz="1900" b="1" dirty="0" smtClean="0"/>
              <a:t>     </a:t>
            </a:r>
            <a:r>
              <a:rPr lang="bg-BG" sz="1600" b="1" dirty="0" smtClean="0"/>
              <a:t>През 1892 г., големият български писател и общественик Стоян Михайловски, тогава преподавател по френски език в Русенската мъжка гимназия, написва възторженото стихотворение „Химнъ на Св. св. Кирилъ и Методи". Същата година то е публикувано в списание "Мисъл" в Русе.</a:t>
            </a:r>
          </a:p>
          <a:p>
            <a:pPr lvl="2"/>
            <a:endParaRPr lang="bg-BG" dirty="0" smtClean="0"/>
          </a:p>
          <a:p>
            <a:pPr>
              <a:buNone/>
            </a:pPr>
            <a:endParaRPr lang="bg-BG" dirty="0" smtClean="0"/>
          </a:p>
          <a:p>
            <a:endParaRPr lang="bg-BG" dirty="0" smtClean="0"/>
          </a:p>
          <a:p>
            <a:pPr lvl="2"/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</p:txBody>
      </p:sp>
      <p:pic>
        <p:nvPicPr>
          <p:cNvPr id="12" name="Content Placeholder 8" descr="Как е роден химнът „Върви, народе възродени&amp;quot;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066800"/>
            <a:ext cx="404018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g-BG" sz="4000" dirty="0" smtClean="0">
                <a:latin typeface="Bukyvede" pitchFamily="2" charset="-52"/>
              </a:rPr>
              <a:t>Празникът през годините                    </a:t>
            </a:r>
            <a:r>
              <a:rPr lang="bg-BG" sz="2000" u="sng" dirty="0" smtClean="0">
                <a:solidFill>
                  <a:schemeClr val="bg1"/>
                </a:solidFill>
                <a:hlinkClick r:id="rId2"/>
              </a:rPr>
              <a:t>https://youtu.be/C06V0fJq3uw</a:t>
            </a:r>
            <a:r>
              <a:rPr lang="bg-BG" sz="2000" dirty="0" smtClean="0">
                <a:solidFill>
                  <a:schemeClr val="bg1"/>
                </a:solidFill>
              </a:rPr>
              <a:t> </a:t>
            </a:r>
            <a:r>
              <a:rPr lang="bg-BG" sz="4000" dirty="0" smtClean="0">
                <a:latin typeface="Bukyvede" pitchFamily="2" charset="-52"/>
              </a:rPr>
              <a:t/>
            </a:r>
            <a:br>
              <a:rPr lang="bg-BG" sz="4000" dirty="0" smtClean="0">
                <a:latin typeface="Bukyvede" pitchFamily="2" charset="-52"/>
              </a:rPr>
            </a:br>
            <a:endParaRPr lang="bg-BG" sz="18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4040188" cy="457199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bg-BG" dirty="0" smtClean="0"/>
              <a:t>През 30-те и 40-те г. на 20. век</a:t>
            </a:r>
            <a:endParaRPr lang="bg-BG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>
          <a:xfrm>
            <a:off x="4645025" y="1219200"/>
            <a:ext cx="4041775" cy="4572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r>
              <a:rPr lang="bg-BG" dirty="0" smtClean="0"/>
              <a:t>През 60-те и 80-те г. на 20. век</a:t>
            </a:r>
            <a:endParaRPr lang="bg-BG" dirty="0"/>
          </a:p>
        </p:txBody>
      </p:sp>
      <p:pic>
        <p:nvPicPr>
          <p:cNvPr id="8" name="Content Placeholder 7" descr="C:\Users\CCC\Pictures\5,5 - 6 - 5188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752600"/>
            <a:ext cx="39624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CCC\Pictures\18 - 20 - 196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1752600"/>
            <a:ext cx="3810000" cy="1940943"/>
          </a:xfrm>
          <a:prstGeom prst="rect">
            <a:avLst/>
          </a:prstGeom>
          <a:noFill/>
        </p:spPr>
      </p:pic>
      <p:pic>
        <p:nvPicPr>
          <p:cNvPr id="1027" name="Picture 3" descr="C:\Users\CCC\Pictures\19 - 21 - 104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8200" y="3657600"/>
            <a:ext cx="2440954" cy="1600200"/>
          </a:xfrm>
          <a:prstGeom prst="rect">
            <a:avLst/>
          </a:prstGeom>
          <a:noFill/>
        </p:spPr>
      </p:pic>
      <p:pic>
        <p:nvPicPr>
          <p:cNvPr id="1028" name="Picture 4" descr="C:\Users\CCC\Pictures\11 - 12 - 530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3657600"/>
            <a:ext cx="2209800" cy="1620664"/>
          </a:xfrm>
          <a:prstGeom prst="rect">
            <a:avLst/>
          </a:prstGeom>
          <a:noFill/>
        </p:spPr>
      </p:pic>
      <p:pic>
        <p:nvPicPr>
          <p:cNvPr id="1029" name="Picture 5" descr="C:\Users\CCC\Pictures\10649529_1020636481299054_8011921053351513540_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248400" y="5181600"/>
            <a:ext cx="2438400" cy="1676400"/>
          </a:xfrm>
          <a:prstGeom prst="rect">
            <a:avLst/>
          </a:prstGeom>
          <a:noFill/>
        </p:spPr>
      </p:pic>
      <p:pic>
        <p:nvPicPr>
          <p:cNvPr id="1030" name="Picture 6" descr="C:\Users\CCC\Pictures\5 - Илюстрована седмица, май-юни 1931 - Копие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09800" y="5257800"/>
            <a:ext cx="2418800" cy="1600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ctrTitle"/>
          </p:nvPr>
        </p:nvSpPr>
        <p:spPr>
          <a:xfrm>
            <a:off x="685800" y="152401"/>
            <a:ext cx="7772400" cy="1142999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dirty="0" smtClean="0">
                <a:latin typeface="Bukyvede" pitchFamily="2" charset="-52"/>
              </a:rPr>
              <a:t>ВЪРВИ, НАРОДЕ ВЪЗРОДЕНИ!</a:t>
            </a:r>
            <a:br>
              <a:rPr lang="bg-BG" dirty="0" smtClean="0">
                <a:latin typeface="Bukyvede" pitchFamily="2" charset="-52"/>
              </a:rPr>
            </a:br>
            <a:r>
              <a:rPr lang="en-US" sz="2200" dirty="0" smtClean="0">
                <a:solidFill>
                  <a:schemeClr val="tx2">
                    <a:lumMod val="40000"/>
                    <a:lumOff val="60000"/>
                  </a:schemeClr>
                </a:solidFill>
                <a:hlinkClick r:id="rId3"/>
              </a:rPr>
              <a:t>https://youtu.be/b8kCdr58W7g</a:t>
            </a:r>
            <a:r>
              <a:rPr lang="bg-BG" sz="7200" dirty="0" smtClean="0">
                <a:latin typeface="Bukyvede" pitchFamily="2" charset="-52"/>
              </a:rPr>
              <a:t/>
            </a:r>
            <a:br>
              <a:rPr lang="bg-BG" sz="7200" dirty="0" smtClean="0">
                <a:latin typeface="Bukyvede" pitchFamily="2" charset="-52"/>
              </a:rPr>
            </a:br>
            <a:endParaRPr lang="bg-BG" sz="2200" dirty="0"/>
          </a:p>
        </p:txBody>
      </p:sp>
      <p:sp>
        <p:nvSpPr>
          <p:cNvPr id="11" name="Subtitle 10"/>
          <p:cNvSpPr>
            <a:spLocks noGrp="1"/>
          </p:cNvSpPr>
          <p:nvPr>
            <p:ph type="subTitle" idx="1"/>
          </p:nvPr>
        </p:nvSpPr>
        <p:spPr>
          <a:xfrm>
            <a:off x="1371600" y="1752600"/>
            <a:ext cx="6400800" cy="4343400"/>
          </a:xfrm>
          <a:solidFill>
            <a:schemeClr val="accent3"/>
          </a:solidFill>
        </p:spPr>
        <p:txBody>
          <a:bodyPr>
            <a:normAutofit fontScale="70000" lnSpcReduction="20000"/>
          </a:bodyPr>
          <a:lstStyle/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Върви, народе възродени,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към светла бъднина върви,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с книжовността, таз сила нова,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съдбините си ти поднови!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Върви към мощната Просвета!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В световните борби върви,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от длъжност неизменно воден -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и Бог ще те благослови!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Напред! Науката е слънце,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което във душите грей!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Напред! Народността не пада</a:t>
            </a:r>
          </a:p>
          <a:p>
            <a:r>
              <a:rPr lang="ru-RU" sz="2900" dirty="0" smtClean="0">
                <a:solidFill>
                  <a:schemeClr val="bg1"/>
                </a:solidFill>
                <a:latin typeface="Bukyvede" pitchFamily="2" charset="-52"/>
              </a:rPr>
              <a:t>    там, дето знаньето живей</a:t>
            </a:r>
            <a:r>
              <a:rPr lang="ru-RU" dirty="0" smtClean="0">
                <a:solidFill>
                  <a:schemeClr val="bg1"/>
                </a:solidFill>
                <a:latin typeface="Bukyvede" pitchFamily="2" charset="-52"/>
              </a:rPr>
              <a:t>!</a:t>
            </a:r>
          </a:p>
          <a:p>
            <a:endParaRPr lang="bg-BG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534400" cy="1249362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solidFill>
                  <a:schemeClr val="bg1"/>
                </a:solidFill>
                <a:latin typeface="Bukyvede" pitchFamily="2" charset="-52"/>
              </a:rPr>
              <a:t>ПРАЗНИКЪТ В НАШИ ДНИ</a:t>
            </a:r>
            <a:endParaRPr lang="bg-BG" sz="4000" dirty="0">
              <a:solidFill>
                <a:schemeClr val="bg1"/>
              </a:solidFill>
              <a:latin typeface="Bukyvede" pitchFamily="2" charset="-52"/>
            </a:endParaRPr>
          </a:p>
        </p:txBody>
      </p:sp>
      <p:pic>
        <p:nvPicPr>
          <p:cNvPr id="33794" name="Picture 2" descr="C:\Users\CCC\Desktop\indexщщщщ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4800" y="1600200"/>
            <a:ext cx="3048000" cy="1600200"/>
          </a:xfrm>
          <a:prstGeom prst="rect">
            <a:avLst/>
          </a:prstGeom>
          <a:noFill/>
        </p:spPr>
      </p:pic>
      <p:pic>
        <p:nvPicPr>
          <p:cNvPr id="5121" name="Picture 1" descr="C:\Users\CCC\Pictures\image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1600200"/>
            <a:ext cx="2895600" cy="1600200"/>
          </a:xfrm>
          <a:prstGeom prst="rect">
            <a:avLst/>
          </a:prstGeom>
          <a:noFill/>
        </p:spPr>
      </p:pic>
      <p:pic>
        <p:nvPicPr>
          <p:cNvPr id="5122" name="Picture 2" descr="C:\Users\CCC\Pictures\th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48400" y="1600200"/>
            <a:ext cx="2590800" cy="1676400"/>
          </a:xfrm>
          <a:prstGeom prst="rect">
            <a:avLst/>
          </a:prstGeom>
          <a:noFill/>
        </p:spPr>
      </p:pic>
      <p:pic>
        <p:nvPicPr>
          <p:cNvPr id="5123" name="Picture 3" descr="C:\Users\CCC\Pictures\th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04800" y="3200400"/>
            <a:ext cx="2362199" cy="2452109"/>
          </a:xfrm>
          <a:prstGeom prst="rect">
            <a:avLst/>
          </a:prstGeom>
          <a:noFill/>
        </p:spPr>
      </p:pic>
      <p:pic>
        <p:nvPicPr>
          <p:cNvPr id="5124" name="Picture 4" descr="C:\Users\CCC\Pictures\th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096000" y="3233704"/>
            <a:ext cx="2743200" cy="1576421"/>
          </a:xfrm>
          <a:prstGeom prst="rect">
            <a:avLst/>
          </a:prstGeom>
          <a:noFill/>
        </p:spPr>
      </p:pic>
      <p:pic>
        <p:nvPicPr>
          <p:cNvPr id="5125" name="Picture 5" descr="C:\Users\CCC\Pictures\03-63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96000" y="4800600"/>
            <a:ext cx="2699007" cy="1819383"/>
          </a:xfrm>
          <a:prstGeom prst="rect">
            <a:avLst/>
          </a:prstGeom>
          <a:noFill/>
        </p:spPr>
      </p:pic>
      <p:pic>
        <p:nvPicPr>
          <p:cNvPr id="10" name="Picture 9" descr="C:\Users\CCC\Pictures\36073b253f8fb23bf8bdfda8102f9885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667000" y="3200400"/>
            <a:ext cx="34290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C:\Users\CCC\Pictures\1400911333_8.jpg"/>
          <p:cNvPicPr/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667000" y="4953000"/>
            <a:ext cx="3429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7" name="Picture 7" descr="C:\Users\CCC\Pictures\th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04800" y="5181600"/>
            <a:ext cx="2343150" cy="15113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И НИЙ СМЕ ДАЛИ НЕЩО НА СВЕТА...</a:t>
            </a:r>
            <a:br>
              <a:rPr lang="bg-BG" sz="4000" dirty="0" smtClean="0">
                <a:latin typeface="Bukyvede" pitchFamily="2" charset="-52"/>
              </a:rPr>
            </a:br>
            <a:r>
              <a:rPr lang="bg-BG" sz="2200" dirty="0" smtClean="0">
                <a:latin typeface="Bukyvede" pitchFamily="2" charset="-52"/>
              </a:rPr>
              <a:t>ЛЮБОПИТНИ ФАКТИ ЗА НАШАТА  ПИСМЕНОСТ</a:t>
            </a:r>
            <a:endParaRPr lang="bg-BG" sz="2200" dirty="0"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05800" cy="50292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g-BG" sz="1600" i="1" dirty="0" smtClean="0"/>
              <a:t>Климент Охридски опростява глаголицата и създава кирилицата. </a:t>
            </a:r>
          </a:p>
          <a:p>
            <a:r>
              <a:rPr lang="bg-BG" sz="1600" i="1" dirty="0" smtClean="0"/>
              <a:t>Кирилицата е азбука, която превръща България в пионер, а българският език в основа  на всички славянски езици.</a:t>
            </a:r>
          </a:p>
          <a:p>
            <a:r>
              <a:rPr lang="bg-BG" sz="1600" i="1" dirty="0" smtClean="0"/>
              <a:t>В оригиналния вариант на кирилицата, съставен от Св. Климент Охридски, има 44 букви за 44-те звука, за разлика от сегашната българска азбука с 30 букви.</a:t>
            </a:r>
          </a:p>
          <a:p>
            <a:r>
              <a:rPr lang="bg-BG" sz="1600" i="1" dirty="0" smtClean="0"/>
              <a:t>Всяка буква в кирилицата има свое име и значение. Например: А - "аз" (аз), Б – "буки" (букви), В – "веди" (знам), Г – "глаголи" (думи, говоря), Д – "добро" (добро, доброта)...  Така учениците по-лесно запомнят азбуката</a:t>
            </a:r>
          </a:p>
          <a:p>
            <a:r>
              <a:rPr lang="bg-BG" sz="1600" i="1" dirty="0" smtClean="0"/>
              <a:t>Думата "азбука" възниква от произнасянето на първите две букви от глаголицата –  А - "аз" и Б – "буки".</a:t>
            </a:r>
          </a:p>
          <a:p>
            <a:r>
              <a:rPr lang="bg-BG" sz="1600" i="1" dirty="0" smtClean="0"/>
              <a:t> Всяка буква в кирилицата отговаря и на цифрова стойност. Например: А - 1,  Б - 2, В - 3 и т.н.</a:t>
            </a:r>
          </a:p>
          <a:p>
            <a:r>
              <a:rPr lang="bg-BG" sz="1600" i="1" dirty="0" smtClean="0"/>
              <a:t>Най-ранният надпис с кирилица е от 931 г. и се намира в пещерен манастир близо до село Крепча.</a:t>
            </a:r>
          </a:p>
          <a:p>
            <a:endParaRPr lang="bg-BG" sz="1600" dirty="0" smtClean="0"/>
          </a:p>
          <a:p>
            <a:pPr>
              <a:buNone/>
            </a:pPr>
            <a:endParaRPr lang="bg-BG" sz="1600" dirty="0"/>
          </a:p>
        </p:txBody>
      </p:sp>
      <p:pic>
        <p:nvPicPr>
          <p:cNvPr id="5" name="Picture 4" descr="C:\Users\CCC\Pictures\1pogled_ot_shoseto_964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57600" y="5257800"/>
            <a:ext cx="1885950" cy="1143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dirty="0" smtClean="0">
                <a:latin typeface="Bukyvede" pitchFamily="2" charset="-52"/>
              </a:rPr>
              <a:t>... НА ВСИ СЛАВЯНИ КНИГА ДА ЧЕТАТ</a:t>
            </a:r>
            <a:br>
              <a:rPr lang="bg-BG" dirty="0" smtClean="0">
                <a:latin typeface="Bukyvede" pitchFamily="2" charset="-52"/>
              </a:rPr>
            </a:br>
            <a:r>
              <a:rPr lang="bg-BG" sz="1800" dirty="0" smtClean="0">
                <a:latin typeface="Bukyvede" pitchFamily="2" charset="-52"/>
              </a:rPr>
              <a:t>ЛЮБОПИТНИ ФАКТИ ЗА НАШАТА  ПИСМЕНОСТ</a:t>
            </a:r>
            <a:endParaRPr lang="bg-BG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953000"/>
          </a:xfrm>
          <a:solidFill>
            <a:schemeClr val="bg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bg-BG" sz="1800" i="1" dirty="0" smtClean="0"/>
              <a:t>Днес кирилицата се ползва от около 300 милиона души в цял свят. Освен в България, азбуката е официална в Беларус, Босна и Херцеговина, Киргизстан, Северна Македония, Монголия, Черна гора, Русия, Сърбия, Таджикистан, Украйна, а до 2018 година и в Казахстан. Преди десетилетия азбуката е ползвана и в Туркменистан, Узбекистан и Азербайджан и др. До края на 70-те години на ХIХ век кирилицата се е ползвала и в Румъния.</a:t>
            </a:r>
          </a:p>
          <a:p>
            <a:pPr>
              <a:buNone/>
            </a:pPr>
            <a:endParaRPr lang="bg-BG" sz="1800" dirty="0" smtClean="0"/>
          </a:p>
          <a:p>
            <a:r>
              <a:rPr lang="bg-BG" sz="1800" i="1" dirty="0" smtClean="0"/>
              <a:t> През 2007 година кирилицата става едва третата официална азбука на Европейския съюз след латиницата и гръцката азбука.</a:t>
            </a:r>
            <a:endParaRPr lang="bg-BG" sz="1800" dirty="0" smtClean="0"/>
          </a:p>
          <a:p>
            <a:endParaRPr lang="bg-BG" sz="1800" dirty="0"/>
          </a:p>
        </p:txBody>
      </p:sp>
      <p:pic>
        <p:nvPicPr>
          <p:cNvPr id="5" name="Picture 4" descr="C:\Users\CCC\Pictures\sv-kliment-ohridsk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5600" y="4114800"/>
            <a:ext cx="3444423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24 МАЙ В ПГСАГ “НИКОЛА ФИЧЕВ”</a:t>
            </a:r>
            <a:endParaRPr lang="bg-BG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5105400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1200" b="1" i="1" dirty="0" err="1" smtClean="0"/>
              <a:t>Книгата</a:t>
            </a:r>
            <a:r>
              <a:rPr lang="en-US" sz="1200" b="1" i="1" dirty="0" smtClean="0"/>
              <a:t> е </a:t>
            </a:r>
            <a:r>
              <a:rPr lang="en-US" sz="1200" b="1" i="1" dirty="0" err="1" smtClean="0"/>
              <a:t>моя</a:t>
            </a:r>
            <a:r>
              <a:rPr lang="bg-BG" sz="1200" b="1" i="1" dirty="0" smtClean="0"/>
              <a:t>т </a:t>
            </a:r>
            <a:r>
              <a:rPr lang="en-US" sz="1200" b="1" i="1" dirty="0" err="1" smtClean="0"/>
              <a:t>рай</a:t>
            </a:r>
            <a:endParaRPr lang="bg-BG" sz="1200" b="1" i="1" dirty="0" smtClean="0"/>
          </a:p>
          <a:p>
            <a:pPr>
              <a:buNone/>
            </a:pPr>
            <a:r>
              <a:rPr lang="bg-BG" sz="1200" dirty="0" smtClean="0"/>
              <a:t> </a:t>
            </a:r>
            <a:endParaRPr lang="bg-BG" sz="1200" b="1" dirty="0" smtClean="0"/>
          </a:p>
          <a:p>
            <a:pPr>
              <a:buNone/>
            </a:pPr>
            <a:r>
              <a:rPr lang="bg-BG" sz="1200" b="1" i="1" dirty="0" smtClean="0"/>
              <a:t>                          Днес слънцето е по-ярко от звезда .</a:t>
            </a:r>
          </a:p>
          <a:p>
            <a:pPr>
              <a:buNone/>
            </a:pPr>
            <a:r>
              <a:rPr lang="bg-BG" sz="1200" b="1" i="1" dirty="0" smtClean="0"/>
              <a:t>                         Събуждам се с радост и надежда.</a:t>
            </a:r>
          </a:p>
          <a:p>
            <a:pPr>
              <a:buNone/>
            </a:pPr>
            <a:r>
              <a:rPr lang="bg-BG" sz="1200" b="1" i="1" dirty="0" smtClean="0"/>
              <a:t>                         Днес празник е на българската книга,</a:t>
            </a:r>
          </a:p>
          <a:p>
            <a:pPr>
              <a:buNone/>
            </a:pPr>
            <a:r>
              <a:rPr lang="bg-BG" sz="1200" b="1" i="1" dirty="0" smtClean="0"/>
              <a:t>                         която тъй обичам да чета.</a:t>
            </a:r>
          </a:p>
          <a:p>
            <a:pPr>
              <a:buNone/>
            </a:pPr>
            <a:r>
              <a:rPr lang="bg-BG" sz="1200" b="1" i="1" dirty="0" smtClean="0"/>
              <a:t> </a:t>
            </a:r>
          </a:p>
          <a:p>
            <a:pPr>
              <a:buNone/>
            </a:pPr>
            <a:r>
              <a:rPr lang="bg-BG" sz="1200" b="1" i="1" dirty="0" smtClean="0"/>
              <a:t>                        Създадоха я Кирил и Методий.</a:t>
            </a:r>
          </a:p>
          <a:p>
            <a:pPr>
              <a:buNone/>
            </a:pPr>
            <a:r>
              <a:rPr lang="bg-BG" sz="1200" b="1" i="1" dirty="0" smtClean="0"/>
              <a:t>                        Моят рай стана тя, с тези техни</a:t>
            </a:r>
          </a:p>
          <a:p>
            <a:pPr>
              <a:buNone/>
            </a:pPr>
            <a:r>
              <a:rPr lang="bg-BG" sz="1200" b="1" i="1" dirty="0" smtClean="0"/>
              <a:t>                        тридесет звездички, те създадоха</a:t>
            </a:r>
          </a:p>
          <a:p>
            <a:pPr>
              <a:buNone/>
            </a:pPr>
            <a:r>
              <a:rPr lang="bg-BG" sz="1200" b="1" i="1" dirty="0" smtClean="0"/>
              <a:t>                        радост , слово и книги за всички.</a:t>
            </a:r>
          </a:p>
          <a:p>
            <a:pPr>
              <a:buNone/>
            </a:pPr>
            <a:r>
              <a:rPr lang="bg-BG" sz="1200" b="1" i="1" dirty="0" smtClean="0"/>
              <a:t> </a:t>
            </a:r>
            <a:endParaRPr lang="bg-BG" sz="1200" b="1" dirty="0" smtClean="0"/>
          </a:p>
          <a:p>
            <a:pPr>
              <a:buNone/>
            </a:pPr>
            <a:r>
              <a:rPr lang="bg-BG" sz="1200" b="1" i="1" dirty="0" smtClean="0"/>
              <a:t>                        Книгата за мен отваря пътища</a:t>
            </a:r>
          </a:p>
          <a:p>
            <a:pPr>
              <a:buNone/>
            </a:pPr>
            <a:r>
              <a:rPr lang="bg-BG" sz="1200" b="1" i="1" dirty="0" smtClean="0"/>
              <a:t>                        красиви  на фантазии  и приключения,</a:t>
            </a:r>
          </a:p>
          <a:p>
            <a:pPr>
              <a:buNone/>
            </a:pPr>
            <a:r>
              <a:rPr lang="bg-BG" sz="1200" b="1" i="1" dirty="0" smtClean="0"/>
              <a:t>                       истории щастливи, от векове  до</a:t>
            </a:r>
          </a:p>
          <a:p>
            <a:pPr>
              <a:buNone/>
            </a:pPr>
            <a:r>
              <a:rPr lang="bg-BG" sz="1200" b="1" i="1" dirty="0" smtClean="0"/>
              <a:t>                       днес се съхранили .</a:t>
            </a:r>
          </a:p>
          <a:p>
            <a:pPr>
              <a:buNone/>
            </a:pPr>
            <a:r>
              <a:rPr lang="bg-BG" sz="1200" b="1" dirty="0" smtClean="0"/>
              <a:t> </a:t>
            </a:r>
          </a:p>
          <a:p>
            <a:pPr>
              <a:buNone/>
            </a:pPr>
            <a:r>
              <a:rPr lang="bg-BG" sz="1200" b="1" i="1" dirty="0" smtClean="0"/>
              <a:t>                        Напред потеглям с книга под ръка.</a:t>
            </a:r>
          </a:p>
          <a:p>
            <a:pPr>
              <a:buNone/>
            </a:pPr>
            <a:r>
              <a:rPr lang="bg-BG" sz="1200" b="1" i="1" dirty="0" smtClean="0"/>
              <a:t>                        Днес празник има тя , днес мое е </a:t>
            </a:r>
          </a:p>
          <a:p>
            <a:pPr>
              <a:buNone/>
            </a:pPr>
            <a:r>
              <a:rPr lang="bg-BG" sz="1200" b="1" i="1" dirty="0" smtClean="0"/>
              <a:t>                        небето с чудните звезди , днес </a:t>
            </a:r>
          </a:p>
          <a:p>
            <a:pPr>
              <a:buNone/>
            </a:pPr>
            <a:r>
              <a:rPr lang="bg-BG" sz="1200" b="1" i="1" dirty="0" smtClean="0"/>
              <a:t>                        24 май е - горд бъди !</a:t>
            </a:r>
          </a:p>
          <a:p>
            <a:pPr>
              <a:buNone/>
            </a:pPr>
            <a:endParaRPr lang="bg-BG" sz="1200" b="1" dirty="0" smtClean="0"/>
          </a:p>
          <a:p>
            <a:pPr>
              <a:buNone/>
            </a:pPr>
            <a:r>
              <a:rPr lang="bg-BG" sz="1200" b="1" dirty="0" smtClean="0"/>
              <a:t>                      Автор: Ивайла Стилянова- </a:t>
            </a:r>
            <a:r>
              <a:rPr lang="en-US" sz="1200" b="1" dirty="0" smtClean="0"/>
              <a:t> IX </a:t>
            </a:r>
            <a:r>
              <a:rPr lang="bg-BG" sz="1200" b="1" dirty="0" smtClean="0"/>
              <a:t>клас</a:t>
            </a:r>
            <a:endParaRPr lang="bg-BG" sz="1200" b="1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  <a:solidFill>
            <a:schemeClr val="bg2">
              <a:lumMod val="90000"/>
            </a:schemeClr>
          </a:solidFill>
        </p:spPr>
        <p:txBody>
          <a:bodyPr>
            <a:normAutofit fontScale="25000" lnSpcReduction="20000"/>
          </a:bodyPr>
          <a:lstStyle/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3700" dirty="0" smtClean="0"/>
          </a:p>
          <a:p>
            <a:pPr>
              <a:buNone/>
            </a:pPr>
            <a:endParaRPr lang="bg-BG" sz="4800" dirty="0" smtClean="0"/>
          </a:p>
          <a:p>
            <a:pPr>
              <a:buNone/>
            </a:pPr>
            <a:r>
              <a:rPr lang="bg-BG" sz="4800" b="1" dirty="0" smtClean="0"/>
              <a:t>Илюстрация: Ивайла Стилянова- </a:t>
            </a:r>
            <a:r>
              <a:rPr lang="en-US" sz="4800" b="1" dirty="0" smtClean="0"/>
              <a:t> IX </a:t>
            </a:r>
            <a:r>
              <a:rPr lang="bg-BG" sz="4800" b="1" dirty="0" smtClean="0"/>
              <a:t>клас</a:t>
            </a:r>
            <a:endParaRPr lang="bg-BG" sz="4800" dirty="0"/>
          </a:p>
        </p:txBody>
      </p:sp>
      <p:pic>
        <p:nvPicPr>
          <p:cNvPr id="8" name="Picture 7" descr="C:\Users\CCC\Desktop\24 май\20200510_16114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447800"/>
            <a:ext cx="4038600" cy="48006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bg-BG" sz="4000" dirty="0" smtClean="0">
                <a:latin typeface="Bukyvede" pitchFamily="2" charset="-52"/>
              </a:rPr>
              <a:t>24 МАЙ В ПГСАГ “НИКОЛА ФИЧЕВ”</a:t>
            </a:r>
            <a:endParaRPr lang="bg-BG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  <a:solidFill>
            <a:schemeClr val="accent2"/>
          </a:solidFill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endParaRPr lang="bg-BG" sz="2000" dirty="0" smtClean="0"/>
          </a:p>
          <a:p>
            <a:pPr algn="ctr">
              <a:buNone/>
            </a:pPr>
            <a:r>
              <a:rPr lang="bg-BG" sz="2000" dirty="0" smtClean="0"/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ПОРТРЕТ НА СВЕТИ КИРИЛ И СВЕТИ МЕТОДИЙ</a:t>
            </a:r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r>
              <a:rPr lang="bg-BG" sz="2000" dirty="0" smtClean="0"/>
              <a:t>                        </a:t>
            </a:r>
          </a:p>
          <a:p>
            <a:pPr>
              <a:buNone/>
            </a:pPr>
            <a:r>
              <a:rPr lang="bg-BG" sz="2000" dirty="0" smtClean="0"/>
              <a:t>                                   </a:t>
            </a:r>
          </a:p>
          <a:p>
            <a:pPr>
              <a:buNone/>
            </a:pPr>
            <a:endParaRPr lang="bg-BG" sz="2000" dirty="0" smtClean="0"/>
          </a:p>
          <a:p>
            <a:pPr>
              <a:buNone/>
            </a:pPr>
            <a:r>
              <a:rPr lang="bg-BG" sz="2000" dirty="0" smtClean="0"/>
              <a:t>                                     </a:t>
            </a:r>
            <a:r>
              <a:rPr lang="bg-BG" sz="2000" dirty="0" smtClean="0">
                <a:solidFill>
                  <a:schemeClr val="bg1"/>
                </a:solidFill>
              </a:rPr>
              <a:t>АВТОР: ВАНЕСА БОЯНОВА – </a:t>
            </a:r>
            <a:r>
              <a:rPr lang="en-US" sz="2000" dirty="0" smtClean="0">
                <a:solidFill>
                  <a:schemeClr val="bg1"/>
                </a:solidFill>
              </a:rPr>
              <a:t>VIII </a:t>
            </a:r>
            <a:r>
              <a:rPr lang="bg-BG" sz="2000" dirty="0" smtClean="0">
                <a:solidFill>
                  <a:schemeClr val="bg1"/>
                </a:solidFill>
              </a:rPr>
              <a:t>КЛАС</a:t>
            </a:r>
            <a:endParaRPr lang="bg-BG" sz="2000" dirty="0">
              <a:solidFill>
                <a:schemeClr val="bg1"/>
              </a:solidFill>
            </a:endParaRPr>
          </a:p>
        </p:txBody>
      </p:sp>
      <p:pic>
        <p:nvPicPr>
          <p:cNvPr id="9" name="Content Placeholder 7" descr="C:\Users\CCC\Downloads\20200514_123918.jpg"/>
          <p:cNvPicPr>
            <a:picLocks/>
          </p:cNvPicPr>
          <p:nvPr/>
        </p:nvPicPr>
        <p:blipFill>
          <a:blip r:embed="rId2" cstate="print"/>
          <a:srcRect l="4960" r="4960"/>
          <a:stretch>
            <a:fillRect/>
          </a:stretch>
        </p:blipFill>
        <p:spPr bwMode="auto">
          <a:xfrm>
            <a:off x="1905000" y="2362200"/>
            <a:ext cx="5562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228601"/>
            <a:ext cx="7772400" cy="533399"/>
          </a:xfr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bg-BG" dirty="0" smtClean="0">
                <a:latin typeface="Bukyvede" pitchFamily="2" charset="-52"/>
              </a:rPr>
              <a:t>24 МАЙ В ПГСАГ “НИКОЛА ФИЧЕВ”</a:t>
            </a:r>
            <a:endParaRPr lang="bg-BG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1371600" y="914400"/>
            <a:ext cx="6400800" cy="5562600"/>
          </a:xfrm>
          <a:solidFill>
            <a:schemeClr val="accent3"/>
          </a:solidFill>
        </p:spPr>
        <p:txBody>
          <a:bodyPr>
            <a:normAutofit lnSpcReduction="10000"/>
          </a:bodyPr>
          <a:lstStyle/>
          <a:p>
            <a:pPr algn="l"/>
            <a:r>
              <a:rPr lang="bg-BG" sz="1800" dirty="0" smtClean="0"/>
              <a:t>                             </a:t>
            </a:r>
          </a:p>
          <a:p>
            <a:pPr algn="l"/>
            <a:r>
              <a:rPr lang="bg-BG" sz="1800" dirty="0" smtClean="0">
                <a:solidFill>
                  <a:schemeClr val="bg1"/>
                </a:solidFill>
              </a:rPr>
              <a:t>                          Книгата и света, който ни отваря</a:t>
            </a:r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dirty="0" smtClean="0"/>
          </a:p>
          <a:p>
            <a:pPr algn="l"/>
            <a:endParaRPr lang="bg-BG" sz="1600" dirty="0" smtClean="0"/>
          </a:p>
          <a:p>
            <a:pPr algn="l"/>
            <a:r>
              <a:rPr lang="bg-BG" sz="1600" dirty="0" smtClean="0">
                <a:solidFill>
                  <a:schemeClr val="bg1"/>
                </a:solidFill>
              </a:rPr>
              <a:t>                                    </a:t>
            </a:r>
          </a:p>
          <a:p>
            <a:pPr algn="l"/>
            <a:r>
              <a:rPr lang="bg-BG" sz="1600" dirty="0" smtClean="0">
                <a:solidFill>
                  <a:schemeClr val="bg1"/>
                </a:solidFill>
              </a:rPr>
              <a:t>                                   </a:t>
            </a:r>
          </a:p>
          <a:p>
            <a:pPr algn="l"/>
            <a:r>
              <a:rPr lang="bg-BG" sz="1600" dirty="0" smtClean="0">
                <a:solidFill>
                  <a:schemeClr val="bg1"/>
                </a:solidFill>
              </a:rPr>
              <a:t>                                 Автор: Лилия Илиева- </a:t>
            </a:r>
            <a:r>
              <a:rPr lang="en-US" sz="1600" dirty="0" smtClean="0">
                <a:solidFill>
                  <a:schemeClr val="bg1"/>
                </a:solidFill>
              </a:rPr>
              <a:t>VIII </a:t>
            </a:r>
            <a:r>
              <a:rPr lang="bg-BG" sz="1600" dirty="0" smtClean="0">
                <a:solidFill>
                  <a:schemeClr val="bg1"/>
                </a:solidFill>
              </a:rPr>
              <a:t>клас</a:t>
            </a:r>
            <a:endParaRPr lang="bg-BG" sz="1600" dirty="0">
              <a:solidFill>
                <a:schemeClr val="bg1"/>
              </a:solidFill>
            </a:endParaRPr>
          </a:p>
        </p:txBody>
      </p:sp>
      <p:pic>
        <p:nvPicPr>
          <p:cNvPr id="6" name="Picture 5" descr="C:\Users\CCC\Desktop\24 май\20200513_215741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1600200"/>
            <a:ext cx="40386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g-BG" dirty="0" smtClean="0">
                <a:latin typeface="Bukyvede" pitchFamily="2" charset="-52"/>
              </a:rPr>
              <a:t>24 МАЙ В ПГСАГ “НИКОЛА ФИЧЕВ”</a:t>
            </a:r>
            <a:endParaRPr lang="bg-B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  <a:solidFill>
            <a:schemeClr val="bg2">
              <a:lumMod val="90000"/>
            </a:schemeClr>
          </a:solidFill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bg-BG" b="1" dirty="0" smtClean="0"/>
              <a:t>      Не знам дали помните, но аз помня срещите ми с езика ни още откакто не можех даразпозная писмената му форма. Минавах с родителите си покрай надписи и знаци, с неизвестни за мен символи по тях. Можех само да седя и да се чудя каква история искат да ми кажат. Невинна, неразбираща ни знак от заобикалящият ме свят, се налага да вляза в първи клас. В училище се опитвах да изографисам елементите на българската азбука. Несъзнавайки, бях накарана да намеря връзката с външния свят. С всеки изминал ден се запознавах все повече и повече с писмеността и сякаш по нов начин започнах да гледам на света. Започнах да разбирам историите, които заобикалящото иска да ми каже. </a:t>
            </a:r>
          </a:p>
          <a:p>
            <a:pPr>
              <a:buNone/>
            </a:pPr>
            <a:r>
              <a:rPr lang="bg-BG" b="1" dirty="0" smtClean="0"/>
              <a:t>         И защо ви разказвам това? Както за всеки от нас учището  е ключов период за разбирането на всичко около нас. Така и в годините на създаването на България е важно българите да си имат свое слово и да го знаят. </a:t>
            </a:r>
          </a:p>
          <a:p>
            <a:pPr>
              <a:buNone/>
            </a:pPr>
            <a:r>
              <a:rPr lang="bg-BG" b="1" dirty="0" smtClean="0"/>
              <a:t>         Със задачата се заемат Кирил и Методий. Със своето дело те успяват да изградят моста между българите, да направят връзката между всеки един от народа ни, за да се познаваме, да станем силни и горди  българи и да градим велика история на държавата, от която бъдещите поколения да се гордеят. И успяват. Мисията да ни просветят е изпълнена успешно. </a:t>
            </a:r>
          </a:p>
          <a:p>
            <a:pPr>
              <a:buNone/>
            </a:pPr>
            <a:r>
              <a:rPr lang="bg-BG" b="1" dirty="0" smtClean="0"/>
              <a:t>         И днес имаме честта да използваме българската писменост. Тя ни дава дълбоката връзка с дедите и историята ни. Напомня ни кои сме същност.  Ние сме българи, наследници и пазители на славянската писменост и култура.</a:t>
            </a:r>
          </a:p>
          <a:p>
            <a:pPr>
              <a:buNone/>
            </a:pPr>
            <a:r>
              <a:rPr lang="bg-BG" b="1" dirty="0" smtClean="0"/>
              <a:t>         Благодаря Ви, Кирил и Методий, че отворихте света за нашия род и език!</a:t>
            </a:r>
          </a:p>
          <a:p>
            <a:pPr>
              <a:buNone/>
            </a:pPr>
            <a:endParaRPr lang="bg-BG" b="1" dirty="0" smtClean="0"/>
          </a:p>
          <a:p>
            <a:pPr>
              <a:buNone/>
            </a:pPr>
            <a:r>
              <a:rPr lang="bg-BG" b="1" dirty="0" smtClean="0"/>
              <a:t>        Автор: Радослава Иванова - </a:t>
            </a:r>
            <a:r>
              <a:rPr lang="en-US" b="1" dirty="0" smtClean="0"/>
              <a:t>IX </a:t>
            </a:r>
            <a:r>
              <a:rPr lang="bg-BG" b="1" dirty="0" smtClean="0"/>
              <a:t>клас</a:t>
            </a:r>
          </a:p>
          <a:p>
            <a:pPr>
              <a:buNone/>
            </a:pPr>
            <a:endParaRPr lang="bg-BG" dirty="0" smtClean="0"/>
          </a:p>
          <a:p>
            <a:endParaRPr lang="bg-BG" dirty="0"/>
          </a:p>
        </p:txBody>
      </p:sp>
      <p:pic>
        <p:nvPicPr>
          <p:cNvPr id="4" name="Picture 3" descr="C:\Users\CCC\Pictures\images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5105400"/>
            <a:ext cx="1514475" cy="1007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bg1"/>
                </a:solidFill>
                <a:latin typeface="Bukyvede" pitchFamily="2" charset="-52"/>
              </a:rPr>
              <a:t>Честит празник на духовността, скъпи учители и ученици!</a:t>
            </a:r>
            <a:endParaRPr lang="bg-BG" dirty="0">
              <a:solidFill>
                <a:schemeClr val="bg1"/>
              </a:solidFill>
              <a:latin typeface="Bukyvede" pitchFamily="2" charset="-52"/>
            </a:endParaRPr>
          </a:p>
        </p:txBody>
      </p:sp>
      <p:pic>
        <p:nvPicPr>
          <p:cNvPr id="37890" name="Picture 2" descr="C:\Users\CCC\Desktop\24-05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54691" y="1600200"/>
            <a:ext cx="6034617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bg-BG" smtClean="0">
                <a:solidFill>
                  <a:schemeClr val="tx1"/>
                </a:solidFill>
                <a:latin typeface="Bukyvede" pitchFamily="2" charset="-52"/>
              </a:rPr>
              <a:t/>
            </a:r>
            <a:br>
              <a:rPr lang="bg-BG" smtClean="0">
                <a:solidFill>
                  <a:schemeClr val="tx1"/>
                </a:solidFill>
                <a:latin typeface="Bukyvede" pitchFamily="2" charset="-52"/>
              </a:rPr>
            </a:br>
            <a:r>
              <a:rPr lang="bg-BG" smtClean="0">
                <a:solidFill>
                  <a:schemeClr val="tx1"/>
                </a:solidFill>
                <a:latin typeface="Bukyvede" pitchFamily="2" charset="-52"/>
              </a:rPr>
              <a:t>Благодарим </a:t>
            </a:r>
            <a:r>
              <a:rPr lang="bg-BG" dirty="0" smtClean="0">
                <a:solidFill>
                  <a:schemeClr val="tx1"/>
                </a:solidFill>
                <a:latin typeface="Bukyvede" pitchFamily="2" charset="-52"/>
              </a:rPr>
              <a:t>за вниманието!</a:t>
            </a:r>
            <a:br>
              <a:rPr lang="bg-BG" dirty="0" smtClean="0">
                <a:solidFill>
                  <a:schemeClr val="tx1"/>
                </a:solidFill>
                <a:latin typeface="Bukyvede" pitchFamily="2" charset="-52"/>
              </a:rPr>
            </a:br>
            <a:endParaRPr lang="bg-BG" dirty="0">
              <a:solidFill>
                <a:schemeClr val="tx1"/>
              </a:solidFill>
              <a:latin typeface="Bukyvede" pitchFamily="2" charset="-5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Върху презентацията работиха:</a:t>
            </a:r>
          </a:p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г-жа Ваня Печева</a:t>
            </a:r>
          </a:p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Ивайла Стилянова </a:t>
            </a:r>
          </a:p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Радослава Иванова</a:t>
            </a:r>
          </a:p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Лилия Илиева</a:t>
            </a:r>
          </a:p>
          <a:p>
            <a:pPr>
              <a:buNone/>
            </a:pPr>
            <a:r>
              <a:rPr lang="bg-BG" sz="2800" dirty="0" smtClean="0">
                <a:latin typeface="Bukyvede" pitchFamily="2" charset="-52"/>
              </a:rPr>
              <a:t>Ванеса Боянова</a:t>
            </a:r>
          </a:p>
          <a:p>
            <a:pPr>
              <a:buNone/>
            </a:pPr>
            <a:endParaRPr lang="bg-BG" sz="2800" dirty="0" smtClean="0">
              <a:latin typeface="Bukyvede" pitchFamily="2" charset="-52"/>
            </a:endParaRPr>
          </a:p>
          <a:p>
            <a:pPr>
              <a:buNone/>
            </a:pPr>
            <a:endParaRPr lang="bg-BG" sz="2800" dirty="0" smtClean="0">
              <a:latin typeface="Bukyvede" pitchFamily="2" charset="-52"/>
            </a:endParaRPr>
          </a:p>
          <a:p>
            <a:pPr>
              <a:buNone/>
            </a:pPr>
            <a:endParaRPr lang="bg-BG" sz="2800" dirty="0" smtClean="0">
              <a:latin typeface="Bukyvede" pitchFamily="2" charset="-52"/>
            </a:endParaRPr>
          </a:p>
          <a:p>
            <a:pPr>
              <a:buNone/>
            </a:pPr>
            <a:endParaRPr lang="bg-BG" sz="2800" dirty="0">
              <a:latin typeface="Bukyvede" pitchFamily="2" charset="-52"/>
            </a:endParaRPr>
          </a:p>
        </p:txBody>
      </p:sp>
      <p:pic>
        <p:nvPicPr>
          <p:cNvPr id="6" name="Picture 2" descr="C:\Users\CCC\Pictures\th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6200" y="3276600"/>
            <a:ext cx="1408509" cy="939006"/>
          </a:xfrm>
          <a:prstGeom prst="rect">
            <a:avLst/>
          </a:prstGeom>
          <a:noFill/>
        </p:spPr>
      </p:pic>
      <p:pic>
        <p:nvPicPr>
          <p:cNvPr id="7" name="Picture 3" descr="C:\Users\CCC\Pictures\th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3962400"/>
            <a:ext cx="1528763" cy="1019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950</TotalTime>
  <Words>2715</Words>
  <Application>Microsoft Office PowerPoint</Application>
  <PresentationFormat>On-screen Show (4:3)</PresentationFormat>
  <Paragraphs>256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24 МАЙ - ДЕН НА СЛАВЯНСКАТА ПИСМЕНОСТ И КУЛТУРА</vt:lpstr>
      <vt:lpstr>НА ТОЗИ ДЕН</vt:lpstr>
      <vt:lpstr>Преди Кирил и Методий</vt:lpstr>
      <vt:lpstr> Свещената азбука https://youtu.be/zNewkXLEBgU </vt:lpstr>
      <vt:lpstr>През X и XI век глаголицата и кирилицата съществуват успоредно</vt:lpstr>
      <vt:lpstr>Глаголически ръкописи:                Асеманиево евангелие </vt:lpstr>
      <vt:lpstr>  Кирилски ръкописи:                                Лондонско четвероевангелие  </vt:lpstr>
      <vt:lpstr>Създателите: свети Кирил</vt:lpstr>
      <vt:lpstr>Създателите: свети Методий</vt:lpstr>
      <vt:lpstr>Постижението на светите братя</vt:lpstr>
      <vt:lpstr>Значение на делото </vt:lpstr>
      <vt:lpstr>Почитта на наследниците</vt:lpstr>
      <vt:lpstr>ХИМНЪТ ЗА 24 МАЙ</vt:lpstr>
      <vt:lpstr>Празникът през годините                    https://youtu.be/C06V0fJq3uw  </vt:lpstr>
      <vt:lpstr>ВЪРВИ, НАРОДЕ ВЪЗРОДЕНИ! https://youtu.be/b8kCdr58W7g </vt:lpstr>
      <vt:lpstr>ПРАЗНИКЪТ В НАШИ ДНИ</vt:lpstr>
      <vt:lpstr>И НИЙ СМЕ ДАЛИ НЕЩО НА СВЕТА... ЛЮБОПИТНИ ФАКТИ ЗА НАШАТА  ПИСМЕНОСТ</vt:lpstr>
      <vt:lpstr>... НА ВСИ СЛАВЯНИ КНИГА ДА ЧЕТАТ ЛЮБОПИТНИ ФАКТИ ЗА НАШАТА  ПИСМЕНОСТ</vt:lpstr>
      <vt:lpstr>24 МАЙ В ПГСАГ “НИКОЛА ФИЧЕВ”</vt:lpstr>
      <vt:lpstr>24 МАЙ В ПГСАГ “НИКОЛА ФИЧЕВ”</vt:lpstr>
      <vt:lpstr>24 МАЙ В ПГСАГ “НИКОЛА ФИЧЕВ”</vt:lpstr>
      <vt:lpstr>24 МАЙ В ПГСАГ “НИКОЛА ФИЧЕВ”</vt:lpstr>
      <vt:lpstr>Честит празник на духовността, скъпи учители и ученици!</vt:lpstr>
      <vt:lpstr> Благодарим за вниманието!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МАЙ- ДЕН НА СЛАВЯНСКАТА ПИСМЕНОСТ И КУЛТУРА</dc:title>
  <dc:creator>CCC</dc:creator>
  <cp:lastModifiedBy>CCC</cp:lastModifiedBy>
  <cp:revision>103</cp:revision>
  <dcterms:created xsi:type="dcterms:W3CDTF">2006-08-16T00:00:00Z</dcterms:created>
  <dcterms:modified xsi:type="dcterms:W3CDTF">2020-05-19T16:44:59Z</dcterms:modified>
</cp:coreProperties>
</file>